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CC9900"/>
    <a:srgbClr val="399915"/>
    <a:srgbClr val="AD0E08"/>
    <a:srgbClr val="A97087"/>
    <a:srgbClr val="FF3300"/>
    <a:srgbClr val="3399FF"/>
    <a:srgbClr val="1F6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>
        <p:scale>
          <a:sx n="66" d="100"/>
          <a:sy n="66" d="100"/>
        </p:scale>
        <p:origin x="-6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320BF-D44A-49D0-B932-0D3BB554AF9F}" type="datetimeFigureOut">
              <a:rPr lang="tr-TR" smtClean="0"/>
              <a:t>08.02.2012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5DCD9-6D19-4310-B80F-2DE8EEB354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2545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5DCD9-6D19-4310-B80F-2DE8EEB35490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537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29D87-CC84-4366-AA6B-3AFC433EB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92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A7FCE-E2EB-4DCE-A080-A12964E0E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65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0CC34-0786-4B6E-BBB9-ED51E4D00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0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86D7F-C7CF-4DB0-A9D2-1E9716F4B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39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7B096-D148-44E7-A448-BE148095E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87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D5761-1AC9-4DB0-A532-B8CF5BF60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4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7B7A2-11E9-4295-87BE-E5DF011CD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82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897D1-ABC2-434A-A1D8-26DE08C88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8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A778C-DBD4-4A05-A478-1509744AC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7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CA7D4-7825-40A8-9FED-9F14677D7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F7259-742F-47C5-AF8B-D1CBCC2A6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2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FFD4C4C-D0F4-41E5-9994-438BC1BBD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Grp="1" noChangeArrowheads="1"/>
          </p:cNvSpPr>
          <p:nvPr>
            <p:ph type="title"/>
          </p:nvPr>
        </p:nvSpPr>
        <p:spPr>
          <a:xfrm>
            <a:off x="1752600" y="762000"/>
            <a:ext cx="4648200" cy="1219200"/>
          </a:xfrm>
          <a:noFill/>
        </p:spPr>
        <p:txBody>
          <a:bodyPr/>
          <a:lstStyle/>
          <a:p>
            <a:pPr algn="l" eaLnBrk="1" hangingPunct="1"/>
            <a:r>
              <a:rPr lang="tr-TR" sz="3000" dirty="0" smtClean="0">
                <a:solidFill>
                  <a:srgbClr val="1F6896"/>
                </a:solidFill>
              </a:rPr>
              <a:t>What is the Signal?</a:t>
            </a:r>
            <a:r>
              <a:rPr lang="en-US" sz="3000" dirty="0" smtClean="0">
                <a:solidFill>
                  <a:srgbClr val="1F6896"/>
                </a:solidFill>
              </a:rPr>
              <a:t> </a:t>
            </a:r>
            <a:endParaRPr lang="en-US" sz="3000" dirty="0" smtClean="0">
              <a:solidFill>
                <a:srgbClr val="1F6896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34"/>
              <p:cNvSpPr txBox="1">
                <a:spLocks noChangeArrowheads="1"/>
              </p:cNvSpPr>
              <p:nvPr/>
            </p:nvSpPr>
            <p:spPr bwMode="auto">
              <a:xfrm>
                <a:off x="1752600" y="2057400"/>
                <a:ext cx="5410200" cy="4343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just" eaLnBrk="1" hangingPunct="1">
                  <a:buFontTx/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A signal is defined as any physical quantity which carries some information and varies with respect to time, or any other </a:t>
                </a:r>
                <a:r>
                  <a:rPr lang="tr-TR" sz="2100" u="sng" dirty="0" smtClean="0">
                    <a:solidFill>
                      <a:srgbClr val="292929"/>
                    </a:solidFill>
                  </a:rPr>
                  <a:t>independent variable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.</a:t>
                </a: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eaLnBrk="1" hangingPunct="1">
                  <a:buFontTx/>
                  <a:buNone/>
                </a:pPr>
                <a:r>
                  <a:rPr lang="tr-TR" sz="2100" u="sng" dirty="0" smtClean="0">
                    <a:solidFill>
                      <a:srgbClr val="292929"/>
                    </a:solidFill>
                  </a:rPr>
                  <a:t>Examples:</a:t>
                </a:r>
              </a:p>
              <a:p>
                <a:pPr marL="0" indent="0" eaLnBrk="1" hangingPunct="1">
                  <a:buFontTx/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s</a:t>
                </a:r>
                <a:r>
                  <a:rPr lang="tr-TR" sz="2100" baseline="-25000" dirty="0" smtClean="0">
                    <a:solidFill>
                      <a:srgbClr val="292929"/>
                    </a:solidFill>
                  </a:rPr>
                  <a:t>1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(t)=5t,      s</a:t>
                </a:r>
                <a:r>
                  <a:rPr lang="tr-TR" sz="2100" baseline="-25000" dirty="0" smtClean="0">
                    <a:solidFill>
                      <a:srgbClr val="292929"/>
                    </a:solidFill>
                  </a:rPr>
                  <a:t>2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(t)=20t</a:t>
                </a:r>
                <a:r>
                  <a:rPr lang="tr-TR" sz="2100" baseline="30000" dirty="0" smtClean="0">
                    <a:solidFill>
                      <a:srgbClr val="292929"/>
                    </a:solidFill>
                  </a:rPr>
                  <a:t>2</a:t>
                </a:r>
                <a:endParaRPr lang="tr-TR" sz="2100" baseline="30000" dirty="0" smtClean="0">
                  <a:solidFill>
                    <a:srgbClr val="292929"/>
                  </a:solidFill>
                </a:endParaRPr>
              </a:p>
              <a:p>
                <a:pPr marL="0" indent="0" eaLnBrk="1" hangingPunct="1">
                  <a:buNone/>
                </a:pPr>
                <a:r>
                  <a:rPr lang="tr-TR" sz="2100" dirty="0">
                    <a:solidFill>
                      <a:srgbClr val="292929"/>
                    </a:solidFill>
                  </a:rPr>
                  <a:t>s</a:t>
                </a:r>
                <a:r>
                  <a:rPr lang="tr-TR" sz="2100" baseline="-25000" dirty="0" smtClean="0">
                    <a:solidFill>
                      <a:srgbClr val="292929"/>
                    </a:solidFill>
                  </a:rPr>
                  <a:t>1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(t) varies </a:t>
                </a:r>
                <a:r>
                  <a:rPr lang="tr-TR" sz="2100" u="sng" dirty="0" smtClean="0">
                    <a:solidFill>
                      <a:srgbClr val="292929"/>
                    </a:solidFill>
                  </a:rPr>
                  <a:t>linearly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 with t (time)</a:t>
                </a:r>
              </a:p>
              <a:p>
                <a:pPr marL="0" indent="0" eaLnBrk="1" hangingPunct="1">
                  <a:buNone/>
                </a:pPr>
                <a:r>
                  <a:rPr lang="tr-TR" sz="2100" dirty="0">
                    <a:solidFill>
                      <a:srgbClr val="292929"/>
                    </a:solidFill>
                  </a:rPr>
                  <a:t>s</a:t>
                </a:r>
                <a:r>
                  <a:rPr lang="tr-TR" sz="2100" baseline="-25000" dirty="0" smtClean="0">
                    <a:solidFill>
                      <a:srgbClr val="292929"/>
                    </a:solidFill>
                  </a:rPr>
                  <a:t>2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(t) varies </a:t>
                </a:r>
                <a:r>
                  <a:rPr lang="tr-TR" sz="2100" u="sng" dirty="0" smtClean="0">
                    <a:solidFill>
                      <a:srgbClr val="292929"/>
                    </a:solidFill>
                  </a:rPr>
                  <a:t>quadratically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 with t (time)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  <m:brk m:alnAt="7"/>
                        </m:rP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</a:rPr>
                        <m:t>s</m:t>
                      </m:r>
                      <m:limLow>
                        <m:limLowPr>
                          <m:ctrlPr>
                            <a:rPr lang="tr-TR" sz="210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10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x</m:t>
                              </m:r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y</m:t>
                              </m:r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tr-TR" sz="2100" b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spatial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variables</m:t>
                              </m:r>
                            </m:e>
                          </m:eqArr>
                        </m:lim>
                      </m:limLow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=</m:t>
                      </m:r>
                      <m: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</a:rPr>
                        <m:t>4</m:t>
                      </m:r>
                      <m:r>
                        <m:rPr>
                          <m:sty m:val="p"/>
                        </m:rP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</a:rPr>
                        <m:t>x</m:t>
                      </m:r>
                      <m: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</a:rPr>
                        <m:t>+3</m:t>
                      </m:r>
                      <m:r>
                        <m:rPr>
                          <m:sty m:val="p"/>
                        </m:rP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</a:rPr>
                        <m:t>xy</m:t>
                      </m:r>
                      <m: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</a:rPr>
                        <m:t>+8</m:t>
                      </m:r>
                      <m:sSup>
                        <m:sSupPr>
                          <m:ctrl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y</m:t>
                          </m:r>
                        </m:e>
                        <m:sup>
                          <m: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eaLnBrk="1" hangingPunct="1"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Spatial variables </a:t>
                </a:r>
                <a14:m>
                  <m:oMath xmlns:m="http://schemas.openxmlformats.org/officeDocument/2006/math">
                    <m:r>
                      <a:rPr lang="tr-TR" sz="2100" i="1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tr-TR" sz="2100" dirty="0" smtClean="0">
                    <a:solidFill>
                      <a:srgbClr val="292929"/>
                    </a:solidFill>
                  </a:rPr>
                  <a:t> spatial coordinates in a plane.</a:t>
                </a:r>
                <a:endParaRPr lang="en-US" sz="2100" dirty="0" smtClean="0">
                  <a:solidFill>
                    <a:srgbClr val="292929"/>
                  </a:solidFill>
                </a:endParaRPr>
              </a:p>
            </p:txBody>
          </p:sp>
        </mc:Choice>
        <mc:Fallback>
          <p:sp>
            <p:nvSpPr>
              <p:cNvPr id="6" name="Rectang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2057400"/>
                <a:ext cx="5410200" cy="4343400"/>
              </a:xfrm>
              <a:prstGeom prst="rect">
                <a:avLst/>
              </a:prstGeom>
              <a:blipFill rotWithShape="1">
                <a:blip r:embed="rId2"/>
                <a:stretch>
                  <a:fillRect l="-1353" t="-843" r="-1353" b="-46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4"/>
          <p:cNvSpPr>
            <a:spLocks noGrp="1" noChangeArrowheads="1"/>
          </p:cNvSpPr>
          <p:nvPr>
            <p:ph type="body" idx="1"/>
          </p:nvPr>
        </p:nvSpPr>
        <p:spPr>
          <a:xfrm>
            <a:off x="1752600" y="2057400"/>
            <a:ext cx="5410200" cy="4343400"/>
          </a:xfrm>
          <a:noFill/>
        </p:spPr>
        <p:txBody>
          <a:bodyPr/>
          <a:lstStyle/>
          <a:p>
            <a:pPr algn="just" eaLnBrk="1" hangingPunct="1"/>
            <a:r>
              <a:rPr lang="tr-TR" sz="2100" dirty="0" smtClean="0">
                <a:solidFill>
                  <a:srgbClr val="292929"/>
                </a:solidFill>
              </a:rPr>
              <a:t>A signal with a </a:t>
            </a:r>
            <a:r>
              <a:rPr lang="tr-TR" sz="2100" u="sng" dirty="0" smtClean="0">
                <a:solidFill>
                  <a:srgbClr val="292929"/>
                </a:solidFill>
              </a:rPr>
              <a:t>single</a:t>
            </a:r>
            <a:r>
              <a:rPr lang="tr-TR" sz="2100" dirty="0" smtClean="0">
                <a:solidFill>
                  <a:srgbClr val="292929"/>
                </a:solidFill>
              </a:rPr>
              <a:t> independent variable is called </a:t>
            </a:r>
            <a:r>
              <a:rPr lang="tr-TR" sz="2100" u="sng" dirty="0" smtClean="0">
                <a:solidFill>
                  <a:srgbClr val="292929"/>
                </a:solidFill>
              </a:rPr>
              <a:t>one-dimensional</a:t>
            </a:r>
            <a:r>
              <a:rPr lang="tr-TR" sz="2100" dirty="0" smtClean="0">
                <a:solidFill>
                  <a:srgbClr val="292929"/>
                </a:solidFill>
              </a:rPr>
              <a:t>.</a:t>
            </a:r>
          </a:p>
          <a:p>
            <a:pPr algn="just" eaLnBrk="1" hangingPunct="1"/>
            <a:r>
              <a:rPr lang="tr-TR" sz="2100" dirty="0" smtClean="0">
                <a:solidFill>
                  <a:srgbClr val="292929"/>
                </a:solidFill>
              </a:rPr>
              <a:t>A signal with </a:t>
            </a:r>
            <a:r>
              <a:rPr lang="tr-TR" sz="2100" u="sng" dirty="0" smtClean="0">
                <a:solidFill>
                  <a:srgbClr val="292929"/>
                </a:solidFill>
              </a:rPr>
              <a:t>M</a:t>
            </a:r>
            <a:r>
              <a:rPr lang="tr-TR" sz="2100" dirty="0" smtClean="0">
                <a:solidFill>
                  <a:srgbClr val="292929"/>
                </a:solidFill>
              </a:rPr>
              <a:t> independent variables is called </a:t>
            </a:r>
            <a:r>
              <a:rPr lang="tr-TR" sz="2100" u="sng" dirty="0" smtClean="0">
                <a:solidFill>
                  <a:srgbClr val="292929"/>
                </a:solidFill>
              </a:rPr>
              <a:t>M-dimensional</a:t>
            </a:r>
            <a:r>
              <a:rPr lang="tr-TR" sz="2100" dirty="0" smtClean="0">
                <a:solidFill>
                  <a:srgbClr val="292929"/>
                </a:solidFill>
              </a:rPr>
              <a:t>.</a:t>
            </a:r>
          </a:p>
          <a:p>
            <a:pPr marL="0" indent="0" algn="just" eaLnBrk="1" hangingPunct="1">
              <a:buNone/>
            </a:pPr>
            <a:r>
              <a:rPr lang="tr-TR" sz="2100" b="1" dirty="0" smtClean="0">
                <a:solidFill>
                  <a:srgbClr val="292929"/>
                </a:solidFill>
              </a:rPr>
              <a:t>Example:</a:t>
            </a:r>
            <a:r>
              <a:rPr lang="tr-TR" sz="2100" dirty="0" smtClean="0">
                <a:solidFill>
                  <a:srgbClr val="292929"/>
                </a:solidFill>
              </a:rPr>
              <a:t> A black-and white-TV picture is a </a:t>
            </a:r>
            <a:r>
              <a:rPr lang="tr-TR" sz="2100" u="sng" dirty="0" smtClean="0">
                <a:solidFill>
                  <a:srgbClr val="292929"/>
                </a:solidFill>
              </a:rPr>
              <a:t>3-dimensional</a:t>
            </a:r>
            <a:r>
              <a:rPr lang="tr-TR" sz="2100" dirty="0" smtClean="0">
                <a:solidFill>
                  <a:srgbClr val="292929"/>
                </a:solidFill>
              </a:rPr>
              <a:t> signal. What are its independent variables?</a:t>
            </a:r>
          </a:p>
          <a:p>
            <a:pPr algn="just" eaLnBrk="1" hangingPunct="1"/>
            <a:r>
              <a:rPr lang="tr-TR" sz="2100" dirty="0" smtClean="0">
                <a:solidFill>
                  <a:srgbClr val="292929"/>
                </a:solidFill>
              </a:rPr>
              <a:t>Signals can be classified into 4 categories based on the characteristics of the independent variable(s) and the values they take.</a:t>
            </a:r>
            <a:endParaRPr lang="en-US" sz="2100" dirty="0" smtClean="0">
              <a:solidFill>
                <a:srgbClr val="292929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3657600"/>
          </a:xfrm>
        </p:spPr>
        <p:txBody>
          <a:bodyPr/>
          <a:lstStyle/>
          <a:p>
            <a:r>
              <a:rPr lang="tr-TR" dirty="0" smtClean="0"/>
              <a:t>   </a:t>
            </a:r>
            <a:r>
              <a:rPr lang="tr-TR" dirty="0" smtClean="0">
                <a:solidFill>
                  <a:srgbClr val="292929"/>
                </a:solidFill>
              </a:rPr>
              <a:t>   </a:t>
            </a:r>
            <a:endParaRPr lang="tr-TR" dirty="0"/>
          </a:p>
        </p:txBody>
      </p:sp>
      <p:sp>
        <p:nvSpPr>
          <p:cNvPr id="6" name="Rectangle 34"/>
          <p:cNvSpPr txBox="1">
            <a:spLocks noChangeArrowheads="1"/>
          </p:cNvSpPr>
          <p:nvPr/>
        </p:nvSpPr>
        <p:spPr bwMode="auto">
          <a:xfrm>
            <a:off x="1752600" y="2057400"/>
            <a:ext cx="5410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 algn="just" eaLnBrk="1" hangingPunct="1">
              <a:buFont typeface="+mj-lt"/>
              <a:buAutoNum type="romanLcPeriod"/>
            </a:pPr>
            <a:r>
              <a:rPr lang="tr-TR" sz="2100" u="sng" dirty="0" smtClean="0">
                <a:solidFill>
                  <a:srgbClr val="292929"/>
                </a:solidFill>
              </a:rPr>
              <a:t>Continuous-time</a:t>
            </a:r>
            <a:r>
              <a:rPr lang="tr-TR" sz="2100" dirty="0" smtClean="0">
                <a:solidFill>
                  <a:srgbClr val="292929"/>
                </a:solidFill>
              </a:rPr>
              <a:t> and </a:t>
            </a:r>
            <a:r>
              <a:rPr lang="tr-TR" sz="2100" u="sng" dirty="0" smtClean="0">
                <a:solidFill>
                  <a:srgbClr val="292929"/>
                </a:solidFill>
              </a:rPr>
              <a:t>continuous-valued</a:t>
            </a:r>
            <a:r>
              <a:rPr lang="tr-TR" sz="2100" dirty="0" smtClean="0">
                <a:solidFill>
                  <a:srgbClr val="292929"/>
                </a:solidFill>
              </a:rPr>
              <a:t> signals (analog signals)</a:t>
            </a:r>
          </a:p>
          <a:p>
            <a:pPr algn="just" eaLnBrk="1" hangingPunct="1"/>
            <a:r>
              <a:rPr lang="tr-TR" sz="2100" dirty="0" smtClean="0">
                <a:solidFill>
                  <a:srgbClr val="292929"/>
                </a:solidFill>
              </a:rPr>
              <a:t>(Both horizontal and vertical axes are continuous)</a:t>
            </a:r>
          </a:p>
          <a:p>
            <a:pPr algn="just" eaLnBrk="1" hangingPunct="1"/>
            <a:r>
              <a:rPr lang="tr-TR" sz="2100" u="sng" dirty="0" smtClean="0">
                <a:solidFill>
                  <a:srgbClr val="292929"/>
                </a:solidFill>
              </a:rPr>
              <a:t>Example:</a:t>
            </a:r>
            <a:r>
              <a:rPr lang="tr-TR" sz="2100" dirty="0" smtClean="0">
                <a:solidFill>
                  <a:srgbClr val="292929"/>
                </a:solidFill>
              </a:rPr>
              <a:t> Speech signals, radar signals, geophysical signals, biomedical signals of electrocardiogram (ECG)</a:t>
            </a:r>
          </a:p>
          <a:p>
            <a:pPr eaLnBrk="1" hangingPunct="1"/>
            <a:r>
              <a:rPr lang="tr-TR" sz="2100" dirty="0">
                <a:solidFill>
                  <a:srgbClr val="292929"/>
                </a:solidFill>
              </a:rPr>
              <a:t>p</a:t>
            </a:r>
            <a:r>
              <a:rPr lang="tr-TR" sz="2100" dirty="0" smtClean="0">
                <a:solidFill>
                  <a:srgbClr val="292929"/>
                </a:solidFill>
              </a:rPr>
              <a:t>=f(t)</a:t>
            </a:r>
          </a:p>
          <a:p>
            <a:pPr marL="514350" indent="-514350" algn="l" eaLnBrk="1" hangingPunct="1">
              <a:buFont typeface="+mj-lt"/>
              <a:buAutoNum type="romanLcPeriod" startAt="2"/>
            </a:pPr>
            <a:r>
              <a:rPr lang="tr-TR" sz="2100" u="sng" dirty="0" smtClean="0">
                <a:solidFill>
                  <a:srgbClr val="292929"/>
                </a:solidFill>
              </a:rPr>
              <a:t>Discrete-time</a:t>
            </a:r>
            <a:r>
              <a:rPr lang="tr-TR" sz="2100" dirty="0" smtClean="0">
                <a:solidFill>
                  <a:srgbClr val="292929"/>
                </a:solidFill>
              </a:rPr>
              <a:t>, </a:t>
            </a:r>
            <a:r>
              <a:rPr lang="tr-TR" sz="2100" u="sng" dirty="0" smtClean="0">
                <a:solidFill>
                  <a:srgbClr val="292929"/>
                </a:solidFill>
              </a:rPr>
              <a:t>continuous-valued</a:t>
            </a:r>
            <a:r>
              <a:rPr lang="tr-TR" sz="2100" dirty="0" smtClean="0">
                <a:solidFill>
                  <a:srgbClr val="292929"/>
                </a:solidFill>
              </a:rPr>
              <a:t> signals</a:t>
            </a:r>
          </a:p>
          <a:p>
            <a:pPr algn="just" eaLnBrk="1" hangingPunct="1"/>
            <a:r>
              <a:rPr lang="tr-TR" sz="2100" dirty="0" smtClean="0">
                <a:solidFill>
                  <a:srgbClr val="292929"/>
                </a:solidFill>
              </a:rPr>
              <a:t>These types of signals are obtained by </a:t>
            </a:r>
            <a:r>
              <a:rPr lang="tr-TR" sz="2100" b="1" dirty="0" smtClean="0">
                <a:solidFill>
                  <a:srgbClr val="FF0000"/>
                </a:solidFill>
              </a:rPr>
              <a:t>sampling</a:t>
            </a:r>
            <a:r>
              <a:rPr lang="tr-TR" sz="2100" dirty="0" smtClean="0">
                <a:solidFill>
                  <a:srgbClr val="292929"/>
                </a:solidFill>
              </a:rPr>
              <a:t> analog signals.</a:t>
            </a:r>
            <a:endParaRPr lang="tr-TR" sz="2100" dirty="0">
              <a:solidFill>
                <a:srgbClr val="292929"/>
              </a:solidFill>
            </a:endParaRPr>
          </a:p>
          <a:p>
            <a:pPr algn="just" eaLnBrk="1" hangingPunct="1"/>
            <a:endParaRPr lang="tr-TR" sz="2100" dirty="0">
              <a:solidFill>
                <a:srgbClr val="292929"/>
              </a:solidFill>
            </a:endParaRPr>
          </a:p>
          <a:p>
            <a:pPr algn="just" eaLnBrk="1" hangingPunct="1"/>
            <a:endParaRPr lang="tr-TR" sz="2100" b="1" dirty="0">
              <a:solidFill>
                <a:srgbClr val="292929"/>
              </a:solidFill>
            </a:endParaRPr>
          </a:p>
          <a:p>
            <a:pPr eaLnBrk="1" hangingPunct="1"/>
            <a:endParaRPr lang="en-US" sz="2100" u="sng" dirty="0" smtClean="0">
              <a:solidFill>
                <a:srgbClr val="292929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6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" name="Rectangle 34"/>
          <p:cNvSpPr txBox="1">
            <a:spLocks noChangeArrowheads="1"/>
          </p:cNvSpPr>
          <p:nvPr/>
        </p:nvSpPr>
        <p:spPr bwMode="auto">
          <a:xfrm>
            <a:off x="1752600" y="2057400"/>
            <a:ext cx="5410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/>
            <a:r>
              <a:rPr lang="tr-TR" sz="2100" dirty="0" smtClean="0">
                <a:solidFill>
                  <a:srgbClr val="292929"/>
                </a:solidFill>
              </a:rPr>
              <a:t>Sampling is the </a:t>
            </a:r>
            <a:r>
              <a:rPr lang="tr-TR" sz="2100" u="sng" dirty="0" smtClean="0">
                <a:solidFill>
                  <a:srgbClr val="292929"/>
                </a:solidFill>
              </a:rPr>
              <a:t>discretization</a:t>
            </a:r>
            <a:r>
              <a:rPr lang="tr-TR" sz="2100" dirty="0" smtClean="0">
                <a:solidFill>
                  <a:srgbClr val="292929"/>
                </a:solidFill>
              </a:rPr>
              <a:t> of the horizontal axis.</a:t>
            </a:r>
          </a:p>
          <a:p>
            <a:pPr marL="514350" indent="-514350" algn="just" eaLnBrk="1" hangingPunct="1">
              <a:buFont typeface="+mj-lt"/>
              <a:buAutoNum type="romanLcPeriod" startAt="3"/>
            </a:pPr>
            <a:r>
              <a:rPr lang="tr-TR" sz="2100" u="sng" dirty="0" smtClean="0">
                <a:solidFill>
                  <a:srgbClr val="292929"/>
                </a:solidFill>
              </a:rPr>
              <a:t>Continuous-time</a:t>
            </a:r>
            <a:r>
              <a:rPr lang="tr-TR" sz="2100" dirty="0" smtClean="0">
                <a:solidFill>
                  <a:srgbClr val="292929"/>
                </a:solidFill>
              </a:rPr>
              <a:t>, </a:t>
            </a:r>
            <a:r>
              <a:rPr lang="tr-TR" sz="2100" u="sng" dirty="0" smtClean="0">
                <a:solidFill>
                  <a:srgbClr val="292929"/>
                </a:solidFill>
              </a:rPr>
              <a:t>discrete-valued signals</a:t>
            </a:r>
            <a:endParaRPr lang="tr-TR" sz="2100" dirty="0" smtClean="0">
              <a:solidFill>
                <a:srgbClr val="292929"/>
              </a:solidFill>
            </a:endParaRPr>
          </a:p>
          <a:p>
            <a:pPr algn="just" eaLnBrk="1" hangingPunct="1"/>
            <a:r>
              <a:rPr lang="tr-TR" sz="2100" dirty="0" smtClean="0">
                <a:solidFill>
                  <a:srgbClr val="292929"/>
                </a:solidFill>
              </a:rPr>
              <a:t>These types of signals are obtained by </a:t>
            </a:r>
            <a:r>
              <a:rPr lang="tr-TR" sz="2100" b="1" dirty="0" smtClean="0">
                <a:solidFill>
                  <a:srgbClr val="FF0000"/>
                </a:solidFill>
              </a:rPr>
              <a:t>quantization</a:t>
            </a:r>
            <a:r>
              <a:rPr lang="tr-TR" sz="2100" dirty="0" smtClean="0">
                <a:solidFill>
                  <a:srgbClr val="292929"/>
                </a:solidFill>
              </a:rPr>
              <a:t> of analog signals.</a:t>
            </a:r>
          </a:p>
          <a:p>
            <a:pPr algn="just" eaLnBrk="1" hangingPunct="1"/>
            <a:r>
              <a:rPr lang="tr-TR" sz="2100" dirty="0" smtClean="0">
                <a:solidFill>
                  <a:srgbClr val="292929"/>
                </a:solidFill>
              </a:rPr>
              <a:t>Quantization is the discretization of the vertical axis.</a:t>
            </a:r>
          </a:p>
          <a:p>
            <a:pPr algn="just" eaLnBrk="1" hangingPunct="1"/>
            <a:endParaRPr lang="tr-TR" sz="2100" dirty="0" smtClean="0">
              <a:solidFill>
                <a:srgbClr val="292929"/>
              </a:solidFill>
            </a:endParaRPr>
          </a:p>
          <a:p>
            <a:pPr algn="just" eaLnBrk="1" hangingPunct="1"/>
            <a:endParaRPr lang="tr-TR" sz="2100" dirty="0">
              <a:solidFill>
                <a:srgbClr val="292929"/>
              </a:solidFill>
            </a:endParaRPr>
          </a:p>
          <a:p>
            <a:pPr algn="just" eaLnBrk="1" hangingPunct="1"/>
            <a:endParaRPr lang="tr-TR" sz="2100" b="1" dirty="0">
              <a:solidFill>
                <a:srgbClr val="292929"/>
              </a:solidFill>
            </a:endParaRPr>
          </a:p>
          <a:p>
            <a:pPr eaLnBrk="1" hangingPunct="1"/>
            <a:endParaRPr lang="en-US" sz="2100" u="sng" dirty="0" smtClean="0">
              <a:solidFill>
                <a:srgbClr val="29292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953000"/>
            <a:ext cx="6019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4"/>
              <p:cNvSpPr txBox="1">
                <a:spLocks noChangeArrowheads="1"/>
              </p:cNvSpPr>
              <p:nvPr/>
            </p:nvSpPr>
            <p:spPr bwMode="auto">
              <a:xfrm>
                <a:off x="1752600" y="1676400"/>
                <a:ext cx="5410200" cy="472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2860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just" eaLnBrk="1" hangingPunct="1"/>
                <a:r>
                  <a:rPr lang="tr-TR" sz="2100" u="sng" dirty="0" smtClean="0">
                    <a:solidFill>
                      <a:srgbClr val="292929"/>
                    </a:solidFill>
                  </a:rPr>
                  <a:t>Example</a:t>
                </a:r>
                <a:r>
                  <a:rPr lang="tr-TR" sz="2100" dirty="0" smtClean="0">
                    <a:solidFill>
                      <a:srgbClr val="1F6896"/>
                    </a:solidFill>
                  </a:rPr>
                  <a:t>: 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A black-and-white photograph</a:t>
                </a:r>
              </a:p>
              <a:p>
                <a:pPr algn="just" eaLnBrk="1" hangingPunct="1"/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10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+1:</m:t>
                          </m:r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𝑤h𝑖𝑡𝑒</m:t>
                          </m:r>
                        </m:e>
                      </m:mr>
                      <m:mr>
                        <m:e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−1:</m:t>
                          </m:r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𝑏𝑙𝑎𝑐𝑘</m:t>
                          </m:r>
                        </m:e>
                      </m:mr>
                    </m:m>
                  </m:oMath>
                </a14:m>
                <a:r>
                  <a:rPr lang="tr-TR" sz="2100" dirty="0" smtClean="0">
                    <a:solidFill>
                      <a:srgbClr val="292929"/>
                    </a:solidFill>
                  </a:rPr>
                  <a:t>  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tr-TR" sz="2100" i="1" dirty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mPr>
                      <m:mr>
                        <m:e>
                          <m:eqArr>
                            <m:eqArrPr>
                              <m:ctrlPr>
                                <a:rPr lang="tr-TR" sz="2100" b="0" i="1" dirty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tr-TR" sz="2100" b="0" i="1" dirty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tr-TR" sz="2100" b="0" i="1" dirty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tr-TR" sz="2100" b="0" i="1" dirty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limLow>
                                <m:limLowPr>
                                  <m:ctrlPr>
                                    <a:rPr lang="tr-TR" sz="2100" b="0" i="1" dirty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a:rPr lang="tr-TR" sz="2100" b="0" i="1" dirty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groupChr>
                                    <m:groupChrPr>
                                      <m:chr m:val="⏟"/>
                                      <m:ctrlPr>
                                        <a:rPr lang="tr-TR" sz="2100" b="0" i="1" dirty="0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</a:rPr>
                                      </m:ctrlPr>
                                    </m:groupChrPr>
                                    <m:e>
                                      <m:sSub>
                                        <m:sSubPr>
                                          <m:ctrlPr>
                                            <a:rPr lang="tr-TR" sz="2100" b="0" i="1" dirty="0" smtClean="0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100" b="0" i="1" dirty="0" smtClean="0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tr-TR" sz="2100" b="0" i="1" dirty="0" smtClean="0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tr-TR" sz="2100" b="0" i="1" dirty="0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tr-TR" sz="2100" b="0" i="1" dirty="0" smtClean="0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100" b="0" i="1" dirty="0" smtClean="0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tr-TR" sz="2100" b="0" i="1" dirty="0" smtClean="0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tr-TR" sz="2100" b="0" i="1" dirty="0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groupChr>
                                </m:e>
                                <m:lim>
                                  <m:r>
                                    <a:rPr lang="tr-TR" sz="2100" b="0" i="1" dirty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𝑠𝑝𝑎𝑡𝑖𝑎𝑙</m:t>
                                  </m:r>
                                  <m:r>
                                    <a:rPr lang="tr-TR" sz="2100" b="0" i="1" dirty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tr-TR" sz="2100" b="0" i="1" dirty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𝑣𝑎𝑟𝑖𝑎𝑏𝑙𝑒𝑠</m:t>
                                  </m:r>
                                </m:lim>
                              </m:limLow>
                            </m: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tr-TR" sz="2100" b="0" i="1" dirty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tr-TR" sz="2100" b="0" i="1" dirty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−1, +1</m:t>
                                  </m:r>
                                </m:e>
                              </m:d>
                              <m:r>
                                <a:rPr lang="tr-TR" sz="2100" b="0" i="1" dirty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                                             </m:t>
                              </m:r>
                            </m:e>
                          </m:eqArr>
                        </m:e>
                      </m:mr>
                      <m:mr>
                        <m:e>
                          <m:r>
                            <a:rPr lang="tr-TR" sz="2100" b="0" i="1" dirty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mr>
                    </m:m>
                  </m:oMath>
                </a14:m>
                <a:r>
                  <a:rPr lang="tr-TR" sz="2100" dirty="0" smtClean="0">
                    <a:solidFill>
                      <a:srgbClr val="292929"/>
                    </a:solidFill>
                  </a:rPr>
                  <a:t> </a:t>
                </a:r>
              </a:p>
              <a:p>
                <a:pPr marL="514350" indent="-514350" algn="just" eaLnBrk="1" hangingPunct="1">
                  <a:buFont typeface="+mj-lt"/>
                  <a:buAutoNum type="romanLcPeriod" startAt="4"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Discrete-time, discrete-valued signals (digital signals)  </a:t>
                </a:r>
              </a:p>
              <a:p>
                <a:pPr marL="514350" indent="-514350" algn="just" eaLnBrk="1" hangingPunct="1">
                  <a:buFont typeface="+mj-lt"/>
                  <a:buAutoNum type="romanLcPeriod" startAt="4"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514350" indent="-514350" algn="just" eaLnBrk="1" hangingPunct="1">
                  <a:buFont typeface="+mj-lt"/>
                  <a:buAutoNum type="romanLcPeriod" startAt="4"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514350" indent="-514350" algn="just" eaLnBrk="1" hangingPunct="1">
                  <a:buFont typeface="+mj-lt"/>
                  <a:buAutoNum type="romanLcPeriod" startAt="4"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514350" indent="-514350" algn="just" eaLnBrk="1" hangingPunct="1">
                  <a:buFont typeface="+mj-lt"/>
                  <a:buAutoNum type="romanLcPeriod" startAt="4"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514350" indent="-514350" algn="just" eaLnBrk="1" hangingPunct="1">
                  <a:buFont typeface="+mj-lt"/>
                  <a:buAutoNum type="romanLcPeriod" startAt="4"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r>
                  <a:rPr lang="tr-TR" sz="2100" dirty="0" smtClean="0">
                    <a:solidFill>
                      <a:srgbClr val="292929"/>
                    </a:solidFill>
                  </a:rPr>
                  <a:t>Digital signals are required for computers.</a:t>
                </a: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r>
                  <a:rPr lang="tr-TR" sz="2100" dirty="0">
                    <a:solidFill>
                      <a:srgbClr val="292929"/>
                    </a:solidFill>
                  </a:rPr>
                  <a:t> 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 </a:t>
                </a: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b="1" dirty="0">
                  <a:solidFill>
                    <a:srgbClr val="292929"/>
                  </a:solidFill>
                </a:endParaRPr>
              </a:p>
              <a:p>
                <a:pPr eaLnBrk="1" hangingPunct="1"/>
                <a:endParaRPr lang="en-US" sz="2100" u="sng" dirty="0" smtClean="0">
                  <a:solidFill>
                    <a:srgbClr val="292929"/>
                  </a:solidFill>
                </a:endParaRPr>
              </a:p>
            </p:txBody>
          </p:sp>
        </mc:Choice>
        <mc:Fallback>
          <p:sp>
            <p:nvSpPr>
              <p:cNvPr id="4" name="Rectang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1676400"/>
                <a:ext cx="5410200" cy="4724400"/>
              </a:xfrm>
              <a:prstGeom prst="rect">
                <a:avLst/>
              </a:prstGeom>
              <a:blipFill rotWithShape="1">
                <a:blip r:embed="rId2"/>
                <a:stretch>
                  <a:fillRect l="-1353" t="-774" r="-1353" b="-3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038600"/>
            <a:ext cx="52578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5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" name="Rectangle 34"/>
          <p:cNvSpPr txBox="1">
            <a:spLocks noChangeArrowheads="1"/>
          </p:cNvSpPr>
          <p:nvPr/>
        </p:nvSpPr>
        <p:spPr bwMode="auto">
          <a:xfrm>
            <a:off x="1752600" y="1752600"/>
            <a:ext cx="5410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/>
            <a:endParaRPr lang="tr-TR" sz="2100" dirty="0" smtClean="0">
              <a:solidFill>
                <a:srgbClr val="292929"/>
              </a:solidFill>
            </a:endParaRPr>
          </a:p>
          <a:p>
            <a:pPr algn="just" eaLnBrk="1" hangingPunct="1"/>
            <a:endParaRPr lang="tr-TR" sz="2100" dirty="0">
              <a:solidFill>
                <a:srgbClr val="292929"/>
              </a:solidFill>
            </a:endParaRPr>
          </a:p>
          <a:p>
            <a:pPr algn="just" eaLnBrk="1" hangingPunct="1"/>
            <a:endParaRPr lang="tr-TR" sz="2100" dirty="0" smtClean="0">
              <a:solidFill>
                <a:srgbClr val="292929"/>
              </a:solidFill>
            </a:endParaRPr>
          </a:p>
          <a:p>
            <a:pPr algn="just" eaLnBrk="1" hangingPunct="1"/>
            <a:endParaRPr lang="tr-TR" sz="2100" dirty="0">
              <a:solidFill>
                <a:srgbClr val="292929"/>
              </a:solidFill>
            </a:endParaRPr>
          </a:p>
          <a:p>
            <a:pPr algn="just" eaLnBrk="1" hangingPunct="1"/>
            <a:endParaRPr lang="tr-TR" sz="2100" dirty="0" smtClean="0">
              <a:solidFill>
                <a:srgbClr val="292929"/>
              </a:solidFill>
            </a:endParaRPr>
          </a:p>
          <a:p>
            <a:pPr algn="just" eaLnBrk="1" hangingPunct="1"/>
            <a:endParaRPr lang="tr-TR" sz="2100" dirty="0">
              <a:solidFill>
                <a:srgbClr val="292929"/>
              </a:solidFill>
            </a:endParaRPr>
          </a:p>
          <a:p>
            <a:pPr algn="just" eaLnBrk="1" hangingPunct="1"/>
            <a:endParaRPr lang="tr-TR" sz="2100" dirty="0" smtClean="0">
              <a:solidFill>
                <a:srgbClr val="292929"/>
              </a:solidFill>
            </a:endParaRPr>
          </a:p>
          <a:p>
            <a:pPr algn="just" eaLnBrk="1" hangingPunct="1"/>
            <a:endParaRPr lang="tr-TR" sz="2100" dirty="0">
              <a:solidFill>
                <a:srgbClr val="292929"/>
              </a:solidFill>
            </a:endParaRPr>
          </a:p>
          <a:p>
            <a:pPr algn="just" eaLnBrk="1" hangingPunct="1"/>
            <a:endParaRPr lang="tr-TR" sz="2100" dirty="0">
              <a:solidFill>
                <a:srgbClr val="292929"/>
              </a:solidFill>
            </a:endParaRPr>
          </a:p>
          <a:p>
            <a:pPr algn="just" eaLnBrk="1" hangingPunct="1"/>
            <a:endParaRPr lang="tr-TR" sz="2100" dirty="0">
              <a:solidFill>
                <a:srgbClr val="292929"/>
              </a:solidFill>
            </a:endParaRPr>
          </a:p>
          <a:p>
            <a:pPr algn="just" eaLnBrk="1" hangingPunct="1"/>
            <a:endParaRPr lang="tr-TR" sz="2100" b="1" dirty="0">
              <a:solidFill>
                <a:srgbClr val="292929"/>
              </a:solidFill>
            </a:endParaRPr>
          </a:p>
          <a:p>
            <a:pPr eaLnBrk="1" hangingPunct="1"/>
            <a:endParaRPr lang="en-US" sz="2100" u="sng" dirty="0" smtClean="0">
              <a:solidFill>
                <a:srgbClr val="29292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09800"/>
            <a:ext cx="6096000" cy="243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" name="Rectangle 30"/>
          <p:cNvSpPr txBox="1">
            <a:spLocks noChangeArrowheads="1"/>
          </p:cNvSpPr>
          <p:nvPr/>
        </p:nvSpPr>
        <p:spPr bwMode="auto">
          <a:xfrm>
            <a:off x="1752600" y="762000"/>
            <a:ext cx="4724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tr-TR" sz="3000" dirty="0" smtClean="0">
                <a:solidFill>
                  <a:srgbClr val="1F6896"/>
                </a:solidFill>
              </a:rPr>
              <a:t>EXAMPLES OF CONTINUOUS SIGNALS (ANALOG SIGNALS)</a:t>
            </a:r>
            <a:endParaRPr lang="en-US" sz="3000" dirty="0" smtClean="0">
              <a:solidFill>
                <a:srgbClr val="1F6896"/>
              </a:solidFill>
            </a:endParaRPr>
          </a:p>
        </p:txBody>
      </p:sp>
      <p:sp>
        <p:nvSpPr>
          <p:cNvPr id="4" name="Rectangle 34"/>
          <p:cNvSpPr txBox="1">
            <a:spLocks noChangeArrowheads="1"/>
          </p:cNvSpPr>
          <p:nvPr/>
        </p:nvSpPr>
        <p:spPr bwMode="auto">
          <a:xfrm>
            <a:off x="1752600" y="2057400"/>
            <a:ext cx="5410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/>
            <a:endParaRPr lang="tr-TR" sz="2100" dirty="0" smtClean="0">
              <a:solidFill>
                <a:srgbClr val="292929"/>
              </a:solidFill>
            </a:endParaRPr>
          </a:p>
          <a:p>
            <a:pPr algn="just" eaLnBrk="1" hangingPunct="1"/>
            <a:endParaRPr lang="tr-TR" sz="2100" dirty="0">
              <a:solidFill>
                <a:srgbClr val="292929"/>
              </a:solidFill>
            </a:endParaRPr>
          </a:p>
          <a:p>
            <a:pPr algn="just" eaLnBrk="1" hangingPunct="1"/>
            <a:endParaRPr lang="tr-TR" sz="2100" dirty="0" smtClean="0">
              <a:solidFill>
                <a:srgbClr val="292929"/>
              </a:solidFill>
            </a:endParaRPr>
          </a:p>
          <a:p>
            <a:pPr algn="just" eaLnBrk="1" hangingPunct="1"/>
            <a:endParaRPr lang="tr-TR" sz="2100" dirty="0">
              <a:solidFill>
                <a:srgbClr val="292929"/>
              </a:solidFill>
            </a:endParaRPr>
          </a:p>
          <a:p>
            <a:pPr algn="just" eaLnBrk="1" hangingPunct="1"/>
            <a:endParaRPr lang="tr-TR" sz="2100" dirty="0" smtClean="0">
              <a:solidFill>
                <a:srgbClr val="292929"/>
              </a:solidFill>
            </a:endParaRPr>
          </a:p>
          <a:p>
            <a:pPr algn="just" eaLnBrk="1" hangingPunct="1"/>
            <a:endParaRPr lang="tr-TR" sz="2100" dirty="0">
              <a:solidFill>
                <a:srgbClr val="292929"/>
              </a:solidFill>
            </a:endParaRPr>
          </a:p>
          <a:p>
            <a:pPr algn="just" eaLnBrk="1" hangingPunct="1"/>
            <a:endParaRPr lang="tr-TR" sz="2100" dirty="0" smtClean="0">
              <a:solidFill>
                <a:srgbClr val="292929"/>
              </a:solidFill>
            </a:endParaRPr>
          </a:p>
          <a:p>
            <a:pPr algn="just" eaLnBrk="1" hangingPunct="1"/>
            <a:endParaRPr lang="tr-TR" sz="2100" dirty="0">
              <a:solidFill>
                <a:srgbClr val="292929"/>
              </a:solidFill>
            </a:endParaRPr>
          </a:p>
          <a:p>
            <a:pPr algn="just" eaLnBrk="1" hangingPunct="1"/>
            <a:endParaRPr lang="tr-TR" sz="2100" dirty="0" smtClean="0">
              <a:solidFill>
                <a:srgbClr val="292929"/>
              </a:solidFill>
            </a:endParaRPr>
          </a:p>
          <a:p>
            <a:pPr algn="just" eaLnBrk="1" hangingPunct="1"/>
            <a:endParaRPr lang="tr-TR" sz="2100" dirty="0">
              <a:solidFill>
                <a:srgbClr val="292929"/>
              </a:solidFill>
            </a:endParaRPr>
          </a:p>
          <a:p>
            <a:pPr algn="just" eaLnBrk="1" hangingPunct="1"/>
            <a:r>
              <a:rPr lang="tr-TR" sz="2100" dirty="0" smtClean="0">
                <a:solidFill>
                  <a:srgbClr val="292929"/>
                </a:solidFill>
              </a:rPr>
              <a:t>İnfo: at time t=0 charged to V</a:t>
            </a:r>
            <a:r>
              <a:rPr lang="tr-TR" sz="2100" baseline="-25000" dirty="0" smtClean="0">
                <a:solidFill>
                  <a:srgbClr val="292929"/>
                </a:solidFill>
              </a:rPr>
              <a:t>0</a:t>
            </a:r>
            <a:r>
              <a:rPr lang="tr-TR" sz="2100" dirty="0" smtClean="0">
                <a:solidFill>
                  <a:srgbClr val="292929"/>
                </a:solidFill>
              </a:rPr>
              <a:t> volts</a:t>
            </a:r>
          </a:p>
          <a:p>
            <a:pPr algn="just" eaLnBrk="1" hangingPunct="1"/>
            <a:endParaRPr lang="tr-TR" sz="2100" dirty="0">
              <a:solidFill>
                <a:srgbClr val="292929"/>
              </a:solidFill>
            </a:endParaRPr>
          </a:p>
          <a:p>
            <a:pPr algn="just" eaLnBrk="1" hangingPunct="1"/>
            <a:endParaRPr lang="tr-TR" sz="2100" b="1" dirty="0">
              <a:solidFill>
                <a:srgbClr val="292929"/>
              </a:solidFill>
            </a:endParaRPr>
          </a:p>
          <a:p>
            <a:pPr eaLnBrk="1" hangingPunct="1"/>
            <a:endParaRPr lang="en-US" sz="2100" u="sng" dirty="0" smtClean="0">
              <a:solidFill>
                <a:srgbClr val="29292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9" y="2209800"/>
            <a:ext cx="5936531" cy="331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2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5" name="Rectangle 34"/>
          <p:cNvSpPr txBox="1">
            <a:spLocks noChangeArrowheads="1"/>
          </p:cNvSpPr>
          <p:nvPr/>
        </p:nvSpPr>
        <p:spPr bwMode="auto">
          <a:xfrm>
            <a:off x="1752600" y="2057400"/>
            <a:ext cx="5943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/>
            <a:endParaRPr lang="tr-TR" sz="2100" dirty="0" smtClean="0">
              <a:solidFill>
                <a:srgbClr val="292929"/>
              </a:solidFill>
            </a:endParaRPr>
          </a:p>
          <a:p>
            <a:pPr algn="just" eaLnBrk="1" hangingPunct="1"/>
            <a:endParaRPr lang="tr-TR" sz="2100" dirty="0">
              <a:solidFill>
                <a:srgbClr val="292929"/>
              </a:solidFill>
            </a:endParaRPr>
          </a:p>
          <a:p>
            <a:pPr algn="just" eaLnBrk="1" hangingPunct="1"/>
            <a:endParaRPr lang="tr-TR" sz="2100" dirty="0" smtClean="0">
              <a:solidFill>
                <a:srgbClr val="292929"/>
              </a:solidFill>
            </a:endParaRPr>
          </a:p>
          <a:p>
            <a:pPr algn="just" eaLnBrk="1" hangingPunct="1"/>
            <a:endParaRPr lang="tr-TR" sz="2100" dirty="0">
              <a:solidFill>
                <a:srgbClr val="292929"/>
              </a:solidFill>
            </a:endParaRPr>
          </a:p>
          <a:p>
            <a:pPr algn="just" eaLnBrk="1" hangingPunct="1"/>
            <a:endParaRPr lang="tr-TR" sz="2100" dirty="0" smtClean="0">
              <a:solidFill>
                <a:srgbClr val="292929"/>
              </a:solidFill>
            </a:endParaRPr>
          </a:p>
          <a:p>
            <a:pPr algn="just" eaLnBrk="1" hangingPunct="1"/>
            <a:endParaRPr lang="tr-TR" sz="2100" dirty="0">
              <a:solidFill>
                <a:srgbClr val="292929"/>
              </a:solidFill>
            </a:endParaRPr>
          </a:p>
          <a:p>
            <a:pPr algn="just" eaLnBrk="1" hangingPunct="1"/>
            <a:endParaRPr lang="tr-TR" sz="2100" dirty="0" smtClean="0">
              <a:solidFill>
                <a:srgbClr val="292929"/>
              </a:solidFill>
            </a:endParaRPr>
          </a:p>
          <a:p>
            <a:pPr algn="just" eaLnBrk="1" hangingPunct="1"/>
            <a:endParaRPr lang="tr-TR" sz="2100" dirty="0">
              <a:solidFill>
                <a:srgbClr val="292929"/>
              </a:solidFill>
            </a:endParaRPr>
          </a:p>
          <a:p>
            <a:pPr algn="just" eaLnBrk="1" hangingPunct="1"/>
            <a:endParaRPr lang="tr-TR" sz="2100" dirty="0" smtClean="0">
              <a:solidFill>
                <a:srgbClr val="292929"/>
              </a:solidFill>
            </a:endParaRPr>
          </a:p>
          <a:p>
            <a:pPr algn="just" eaLnBrk="1" hangingPunct="1"/>
            <a:endParaRPr lang="tr-TR" sz="2100" dirty="0" smtClean="0">
              <a:solidFill>
                <a:srgbClr val="292929"/>
              </a:solidFill>
            </a:endParaRPr>
          </a:p>
          <a:p>
            <a:pPr algn="just" eaLnBrk="1" hangingPunct="1"/>
            <a:endParaRPr lang="tr-TR" sz="2100" dirty="0">
              <a:solidFill>
                <a:srgbClr val="292929"/>
              </a:solidFill>
            </a:endParaRPr>
          </a:p>
          <a:p>
            <a:pPr algn="just" eaLnBrk="1" hangingPunct="1"/>
            <a:endParaRPr lang="tr-TR" sz="2100" dirty="0">
              <a:solidFill>
                <a:srgbClr val="292929"/>
              </a:solidFill>
            </a:endParaRPr>
          </a:p>
          <a:p>
            <a:pPr algn="just" eaLnBrk="1" hangingPunct="1"/>
            <a:endParaRPr lang="tr-TR" sz="2100" b="1" dirty="0">
              <a:solidFill>
                <a:srgbClr val="292929"/>
              </a:solidFill>
            </a:endParaRPr>
          </a:p>
          <a:p>
            <a:pPr eaLnBrk="1" hangingPunct="1"/>
            <a:endParaRPr lang="en-US" sz="2100" u="sng" dirty="0" smtClean="0">
              <a:solidFill>
                <a:srgbClr val="29292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00200"/>
            <a:ext cx="5125295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763670"/>
            <a:ext cx="5125296" cy="26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2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5" name="Rectangle 34"/>
          <p:cNvSpPr txBox="1">
            <a:spLocks noChangeArrowheads="1"/>
          </p:cNvSpPr>
          <p:nvPr/>
        </p:nvSpPr>
        <p:spPr bwMode="auto">
          <a:xfrm>
            <a:off x="1752600" y="1676400"/>
            <a:ext cx="5943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/>
            <a:r>
              <a:rPr lang="tr-TR" sz="2100" dirty="0" smtClean="0">
                <a:solidFill>
                  <a:srgbClr val="292929"/>
                </a:solidFill>
              </a:rPr>
              <a:t>  </a:t>
            </a:r>
            <a:endParaRPr lang="tr-TR" sz="2100" dirty="0" smtClean="0">
              <a:solidFill>
                <a:srgbClr val="292929"/>
              </a:solidFill>
            </a:endParaRPr>
          </a:p>
          <a:p>
            <a:pPr algn="just" eaLnBrk="1" hangingPunct="1"/>
            <a:endParaRPr lang="tr-TR" sz="2100" dirty="0" smtClean="0">
              <a:solidFill>
                <a:srgbClr val="292929"/>
              </a:solidFill>
            </a:endParaRPr>
          </a:p>
          <a:p>
            <a:pPr algn="just" eaLnBrk="1" hangingPunct="1"/>
            <a:endParaRPr lang="tr-TR" sz="2100" dirty="0">
              <a:solidFill>
                <a:srgbClr val="292929"/>
              </a:solidFill>
            </a:endParaRPr>
          </a:p>
          <a:p>
            <a:pPr algn="just" eaLnBrk="1" hangingPunct="1"/>
            <a:endParaRPr lang="tr-TR" sz="2100" dirty="0">
              <a:solidFill>
                <a:srgbClr val="292929"/>
              </a:solidFill>
            </a:endParaRPr>
          </a:p>
          <a:p>
            <a:pPr algn="just" eaLnBrk="1" hangingPunct="1"/>
            <a:endParaRPr lang="tr-TR" sz="2100" b="1" dirty="0">
              <a:solidFill>
                <a:srgbClr val="292929"/>
              </a:solidFill>
            </a:endParaRPr>
          </a:p>
          <a:p>
            <a:pPr eaLnBrk="1" hangingPunct="1"/>
            <a:endParaRPr lang="en-US" sz="2100" u="sng" dirty="0" smtClean="0">
              <a:solidFill>
                <a:srgbClr val="29292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76400"/>
            <a:ext cx="5943600" cy="4038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6019800"/>
            <a:ext cx="5562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100" dirty="0">
                <a:solidFill>
                  <a:srgbClr val="292929"/>
                </a:solidFill>
              </a:rPr>
              <a:t>I</a:t>
            </a:r>
            <a:r>
              <a:rPr lang="tr-TR" sz="2100" dirty="0" smtClean="0">
                <a:solidFill>
                  <a:srgbClr val="292929"/>
                </a:solidFill>
              </a:rPr>
              <a:t>nformation: approximate period of 11 years</a:t>
            </a:r>
            <a:endParaRPr lang="tr-TR" sz="210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5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0">
      <a:dk1>
        <a:srgbClr val="777777"/>
      </a:dk1>
      <a:lt1>
        <a:srgbClr val="FFFFFF"/>
      </a:lt1>
      <a:dk2>
        <a:srgbClr val="686B5D"/>
      </a:dk2>
      <a:lt2>
        <a:srgbClr val="D1D1CB"/>
      </a:lt2>
      <a:accent1>
        <a:srgbClr val="909082"/>
      </a:accent1>
      <a:accent2>
        <a:srgbClr val="809EA8"/>
      </a:accent2>
      <a:accent3>
        <a:srgbClr val="B9BAB6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3965</TotalTime>
  <Words>449</Words>
  <Application>Microsoft Office PowerPoint</Application>
  <PresentationFormat>On-screen Show (4:3)</PresentationFormat>
  <Paragraphs>89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What is the Signal?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David</Manager>
  <Company>Presentationfx.com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Paper</dc:title>
  <dc:subject>Writing, English, Teaching</dc:subject>
  <dc:creator>Presentationfx.com</dc:creator>
  <cp:keywords>School, Pen, Paper, Writing, Spelling, Grammer</cp:keywords>
  <dc:description>Copyright 2008. Maynot be redistributed except by presentationfx.com. Will be enforced to the maximum extent under law.</dc:description>
  <cp:lastModifiedBy>.</cp:lastModifiedBy>
  <cp:revision>103</cp:revision>
  <dcterms:created xsi:type="dcterms:W3CDTF">2008-04-07T16:14:46Z</dcterms:created>
  <dcterms:modified xsi:type="dcterms:W3CDTF">2012-02-08T21:03:26Z</dcterms:modified>
  <cp:category>Writing, English, Teaching</cp:category>
</cp:coreProperties>
</file>