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2929"/>
    <a:srgbClr val="CC9900"/>
    <a:srgbClr val="399915"/>
    <a:srgbClr val="AD0E08"/>
    <a:srgbClr val="A97087"/>
    <a:srgbClr val="FF3300"/>
    <a:srgbClr val="3399FF"/>
    <a:srgbClr val="1F68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22" autoAdjust="0"/>
    <p:restoredTop sz="94660"/>
  </p:normalViewPr>
  <p:slideViewPr>
    <p:cSldViewPr>
      <p:cViewPr>
        <p:scale>
          <a:sx n="66" d="100"/>
          <a:sy n="66" d="100"/>
        </p:scale>
        <p:origin x="-642" y="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320BF-D44A-49D0-B932-0D3BB554AF9F}" type="datetimeFigureOut">
              <a:rPr lang="tr-TR" smtClean="0"/>
              <a:t>19.02.2012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B5DCD9-6D19-4310-B80F-2DE8EEB3549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42545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B5DCD9-6D19-4310-B80F-2DE8EEB35490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55376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229D87-CC84-4366-AA6B-3AFC433EB3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092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4A7FCE-E2EB-4DCE-A080-A12964E0E4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865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A0CC34-0786-4B6E-BBB9-ED51E4D009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600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F86D7F-C7CF-4DB0-A9D2-1E9716F4BE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139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A7B096-D148-44E7-A448-BE148095EC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687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DD5761-1AC9-4DB0-A532-B8CF5BF600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344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77B7A2-11E9-4295-87BE-E5DF011CD0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082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4897D1-ABC2-434A-A1D8-26DE08C888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286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7A778C-DBD4-4A05-A478-1509744AC2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976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5CA7D4-7825-40A8-9FED-9F14677D70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32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1F7259-742F-47C5-AF8B-D1CBCC2A60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727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5FFD4C4C-D0F4-41E5-9994-438BC1BBD4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Grp="1" noChangeArrowheads="1"/>
          </p:cNvSpPr>
          <p:nvPr>
            <p:ph type="title"/>
          </p:nvPr>
        </p:nvSpPr>
        <p:spPr>
          <a:xfrm>
            <a:off x="1752600" y="762000"/>
            <a:ext cx="4648200" cy="1219200"/>
          </a:xfrm>
          <a:noFill/>
        </p:spPr>
        <p:txBody>
          <a:bodyPr/>
          <a:lstStyle/>
          <a:p>
            <a:pPr algn="l" eaLnBrk="1" hangingPunct="1"/>
            <a:r>
              <a:rPr lang="tr-TR" sz="3000" dirty="0" smtClean="0">
                <a:solidFill>
                  <a:srgbClr val="1F6896"/>
                </a:solidFill>
              </a:rPr>
              <a:t>CONTINUOUS-TIME SINUSOIDAL SIGNALS</a:t>
            </a:r>
            <a:r>
              <a:rPr lang="en-US" sz="3000" dirty="0" smtClean="0">
                <a:solidFill>
                  <a:srgbClr val="1F6896"/>
                </a:solidFill>
              </a:rPr>
              <a:t> 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533400" y="6611938"/>
            <a:ext cx="8610600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000" dirty="0">
                <a:solidFill>
                  <a:schemeClr val="bg1"/>
                </a:solidFill>
              </a:rPr>
              <a:t>Copyright 20</a:t>
            </a:r>
            <a:r>
              <a:rPr lang="tr-TR" sz="1000" dirty="0">
                <a:solidFill>
                  <a:schemeClr val="bg1"/>
                </a:solidFill>
              </a:rPr>
              <a:t>12</a:t>
            </a:r>
            <a:r>
              <a:rPr lang="en-US" sz="1000" dirty="0">
                <a:solidFill>
                  <a:schemeClr val="bg1"/>
                </a:solidFill>
              </a:rPr>
              <a:t> | </a:t>
            </a:r>
            <a:r>
              <a:rPr lang="tr-TR" sz="1000" dirty="0">
                <a:solidFill>
                  <a:schemeClr val="bg1"/>
                </a:solidFill>
              </a:rPr>
              <a:t>Instructor: Dr. Gülden Köktürk</a:t>
            </a:r>
            <a:r>
              <a:rPr lang="en-US" sz="1000" dirty="0">
                <a:solidFill>
                  <a:schemeClr val="bg1"/>
                </a:solidFill>
              </a:rPr>
              <a:t> | </a:t>
            </a:r>
            <a:r>
              <a:rPr lang="tr-TR" sz="1000" dirty="0">
                <a:solidFill>
                  <a:schemeClr val="bg1"/>
                </a:solidFill>
              </a:rPr>
              <a:t>EED1004-INTRODUCTION TO SIGNAL PROCESSING</a:t>
            </a:r>
            <a:endParaRPr lang="en-US" sz="8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4"/>
              <p:cNvSpPr txBox="1">
                <a:spLocks noChangeArrowheads="1"/>
              </p:cNvSpPr>
              <p:nvPr/>
            </p:nvSpPr>
            <p:spPr bwMode="auto">
              <a:xfrm>
                <a:off x="1752600" y="2057400"/>
                <a:ext cx="5410200" cy="43434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 algn="just" eaLnBrk="1" hangingPunct="1">
                  <a:buFontTx/>
                  <a:buNone/>
                </a:pPr>
                <a:r>
                  <a:rPr lang="tr-TR" sz="2100" dirty="0" smtClean="0">
                    <a:solidFill>
                      <a:srgbClr val="292929"/>
                    </a:solidFill>
                  </a:rPr>
                  <a:t>The most general formula for a </a:t>
                </a:r>
                <a:r>
                  <a:rPr lang="tr-TR" sz="2100" b="1" dirty="0" smtClean="0">
                    <a:solidFill>
                      <a:srgbClr val="FF0000"/>
                    </a:solidFill>
                  </a:rPr>
                  <a:t>sinusoidal</a:t>
                </a:r>
                <a:r>
                  <a:rPr lang="tr-TR" sz="2100" dirty="0" smtClean="0">
                    <a:solidFill>
                      <a:srgbClr val="292929"/>
                    </a:solidFill>
                  </a:rPr>
                  <a:t> time domain signal:</a:t>
                </a:r>
              </a:p>
              <a:p>
                <a:pPr marL="0" indent="0" algn="just" eaLnBrk="1" hangingPunct="1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tr-TR" sz="2100" b="0" i="0" smtClean="0">
                          <a:solidFill>
                            <a:srgbClr val="292929"/>
                          </a:solidFill>
                          <a:latin typeface="Cambria Math"/>
                        </a:rPr>
                        <m:t>x</m:t>
                      </m:r>
                      <m:d>
                        <m:dPr>
                          <m:ctrlPr>
                            <a:rPr lang="tr-TR" sz="2100" b="0" i="1" smtClean="0">
                              <a:solidFill>
                                <a:srgbClr val="292929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tr-TR" sz="2100" b="0" i="0" smtClean="0">
                              <a:solidFill>
                                <a:srgbClr val="292929"/>
                              </a:solidFill>
                              <a:latin typeface="Cambria Math"/>
                            </a:rPr>
                            <m:t>t</m:t>
                          </m:r>
                        </m:e>
                      </m:d>
                      <m:r>
                        <a:rPr lang="tr-TR" sz="2100" b="0" i="0" smtClean="0">
                          <a:solidFill>
                            <a:srgbClr val="292929"/>
                          </a:solidFill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tr-TR" sz="2100" b="0" i="0" smtClean="0">
                          <a:solidFill>
                            <a:srgbClr val="292929"/>
                          </a:solidFill>
                          <a:latin typeface="Cambria Math"/>
                        </a:rPr>
                        <m:t>Acos</m:t>
                      </m:r>
                      <m:d>
                        <m:dPr>
                          <m:ctrlPr>
                            <a:rPr lang="tr-TR" sz="2100" b="0" i="1" smtClean="0">
                              <a:solidFill>
                                <a:srgbClr val="292929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sz="2100" b="0" i="1" smtClean="0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tr-TR" sz="2100" b="0" i="0" smtClean="0">
                                  <a:solidFill>
                                    <a:srgbClr val="292929"/>
                                  </a:solidFill>
                                  <a:latin typeface="Cambria Math"/>
                                  <a:ea typeface="Cambria Math"/>
                                </a:rPr>
                                <m:t>ω</m:t>
                              </m:r>
                            </m:e>
                            <m:sub>
                              <m:r>
                                <a:rPr lang="tr-TR" sz="2100" b="0" i="0" smtClean="0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tr-TR" sz="2100" b="0" i="0" smtClean="0">
                              <a:solidFill>
                                <a:srgbClr val="292929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tr-TR" sz="2100" b="0" i="0" smtClean="0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  <m:t>ϕ</m:t>
                          </m:r>
                        </m:e>
                      </m:d>
                      <m:r>
                        <a:rPr lang="tr-TR" sz="2100" b="0" i="0" smtClean="0">
                          <a:solidFill>
                            <a:srgbClr val="292929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tr-TR" sz="2100" b="0" i="0" smtClean="0">
                          <a:solidFill>
                            <a:srgbClr val="292929"/>
                          </a:solidFill>
                          <a:latin typeface="Cambria Math"/>
                          <a:ea typeface="Cambria Math"/>
                        </a:rPr>
                        <m:t>Acos</m:t>
                      </m:r>
                      <m:r>
                        <a:rPr lang="tr-TR" sz="2100" b="0" i="0" smtClean="0">
                          <a:solidFill>
                            <a:srgbClr val="292929"/>
                          </a:solidFill>
                          <a:latin typeface="Cambria Math"/>
                          <a:ea typeface="Cambria Math"/>
                        </a:rPr>
                        <m:t>(2</m:t>
                      </m:r>
                      <m:r>
                        <m:rPr>
                          <m:sty m:val="p"/>
                        </m:rPr>
                        <a:rPr lang="tr-TR" sz="2100" b="0" i="0" smtClean="0">
                          <a:solidFill>
                            <a:srgbClr val="292929"/>
                          </a:solidFill>
                          <a:latin typeface="Cambria Math"/>
                          <a:ea typeface="Cambria Math"/>
                        </a:rPr>
                        <m:t>π</m:t>
                      </m:r>
                      <m:sSub>
                        <m:sSubPr>
                          <m:ctrlPr>
                            <a:rPr lang="tr-TR" sz="2100" b="0" i="1" smtClean="0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tr-TR" sz="2100" b="0" i="0" smtClean="0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  <m:t>f</m:t>
                          </m:r>
                        </m:e>
                        <m:sub>
                          <m:r>
                            <a:rPr lang="tr-TR" sz="2100" b="0" i="0" smtClean="0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tr-TR" sz="2100" b="0" i="0" smtClean="0">
                          <a:solidFill>
                            <a:srgbClr val="292929"/>
                          </a:solidFill>
                          <a:latin typeface="Cambria Math"/>
                          <a:ea typeface="Cambria Math"/>
                        </a:rPr>
                        <m:t>t</m:t>
                      </m:r>
                      <m:r>
                        <a:rPr lang="tr-TR" sz="2100" b="0" i="0" smtClean="0">
                          <a:solidFill>
                            <a:srgbClr val="292929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tr-TR" sz="2100" b="0" i="0" smtClean="0">
                          <a:solidFill>
                            <a:srgbClr val="292929"/>
                          </a:solidFill>
                          <a:latin typeface="Cambria Math"/>
                          <a:ea typeface="Cambria Math"/>
                        </a:rPr>
                        <m:t>ϕ</m:t>
                      </m:r>
                      <m:r>
                        <a:rPr lang="tr-TR" sz="2100" b="0" i="0" smtClean="0">
                          <a:solidFill>
                            <a:srgbClr val="292929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tr-TR" sz="2100" dirty="0" smtClean="0">
                  <a:solidFill>
                    <a:srgbClr val="292929"/>
                  </a:solidFill>
                </a:endParaRPr>
              </a:p>
              <a:p>
                <a:pPr marL="0" indent="0" algn="just" eaLnBrk="1" hangingPunct="1">
                  <a:buFontTx/>
                  <a:buNone/>
                </a:pPr>
                <a:r>
                  <a:rPr lang="tr-TR" sz="2100" dirty="0" smtClean="0">
                    <a:solidFill>
                      <a:srgbClr val="292929"/>
                    </a:solidFill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100" i="1">
                            <a:solidFill>
                              <a:srgbClr val="292929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tr-TR" sz="2100">
                            <a:solidFill>
                              <a:srgbClr val="292929"/>
                            </a:solidFill>
                            <a:latin typeface="Cambria Math"/>
                            <a:ea typeface="Cambria Math"/>
                          </a:rPr>
                          <m:t>ω</m:t>
                        </m:r>
                      </m:e>
                      <m:sub>
                        <m:r>
                          <a:rPr lang="tr-TR" sz="2100">
                            <a:solidFill>
                              <a:srgbClr val="292929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tr-TR" sz="2100" b="0" i="1" smtClean="0">
                        <a:solidFill>
                          <a:srgbClr val="292929"/>
                        </a:solidFill>
                        <a:latin typeface="Cambria Math"/>
                      </a:rPr>
                      <m:t>=</m:t>
                    </m:r>
                    <m:r>
                      <a:rPr lang="tr-TR" sz="2100">
                        <a:solidFill>
                          <a:srgbClr val="292929"/>
                        </a:solidFill>
                        <a:latin typeface="Cambria Math"/>
                        <a:ea typeface="Cambria Math"/>
                      </a:rPr>
                      <m:t>2</m:t>
                    </m:r>
                    <m:r>
                      <m:rPr>
                        <m:sty m:val="p"/>
                      </m:rPr>
                      <a:rPr lang="tr-TR" sz="2100">
                        <a:solidFill>
                          <a:srgbClr val="292929"/>
                        </a:solidFill>
                        <a:latin typeface="Cambria Math"/>
                        <a:ea typeface="Cambria Math"/>
                      </a:rPr>
                      <m:t>π</m:t>
                    </m:r>
                    <m:sSub>
                      <m:sSubPr>
                        <m:ctrlPr>
                          <a:rPr lang="tr-TR" sz="2100" i="1">
                            <a:solidFill>
                              <a:srgbClr val="292929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tr-TR" sz="2100">
                            <a:solidFill>
                              <a:srgbClr val="292929"/>
                            </a:solidFill>
                            <a:latin typeface="Cambria Math"/>
                            <a:ea typeface="Cambria Math"/>
                          </a:rPr>
                          <m:t>f</m:t>
                        </m:r>
                      </m:e>
                      <m:sub>
                        <m:r>
                          <a:rPr lang="tr-TR" sz="2100">
                            <a:solidFill>
                              <a:srgbClr val="292929"/>
                            </a:solidFill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</m:oMath>
                </a14:m>
                <a:endParaRPr lang="tr-TR" sz="2100" dirty="0" smtClean="0">
                  <a:solidFill>
                    <a:srgbClr val="292929"/>
                  </a:solidFill>
                </a:endParaRPr>
              </a:p>
              <a:p>
                <a:pPr marL="0" indent="0" algn="just" eaLnBrk="1" hangingPunct="1">
                  <a:buFontTx/>
                  <a:buNone/>
                </a:pPr>
                <a:r>
                  <a:rPr lang="tr-TR" sz="2100" dirty="0" smtClean="0">
                    <a:solidFill>
                      <a:srgbClr val="292929"/>
                    </a:solidFill>
                  </a:rPr>
                  <a:t>In the above formulas, time ‘t’ is </a:t>
                </a:r>
                <a:r>
                  <a:rPr lang="tr-TR" sz="2100" b="1" dirty="0" smtClean="0">
                    <a:solidFill>
                      <a:srgbClr val="FF0000"/>
                    </a:solidFill>
                  </a:rPr>
                  <a:t>independent variable</a:t>
                </a:r>
                <a:r>
                  <a:rPr lang="tr-TR" sz="2100" dirty="0" smtClean="0">
                    <a:solidFill>
                      <a:srgbClr val="292929"/>
                    </a:solidFill>
                  </a:rPr>
                  <a:t>. There are three </a:t>
                </a:r>
                <a:r>
                  <a:rPr lang="tr-TR" sz="2100" b="1" dirty="0" smtClean="0">
                    <a:solidFill>
                      <a:srgbClr val="FF0000"/>
                    </a:solidFill>
                  </a:rPr>
                  <a:t>parameters:</a:t>
                </a:r>
              </a:p>
              <a:p>
                <a:pPr marL="457200" indent="-457200" algn="just" eaLnBrk="1" hangingPunct="1">
                  <a:buFont typeface="+mj-lt"/>
                  <a:buAutoNum type="arabicPeriod"/>
                </a:pPr>
                <a:r>
                  <a:rPr lang="tr-TR" sz="2100" u="sng" dirty="0" smtClean="0">
                    <a:solidFill>
                      <a:srgbClr val="292929"/>
                    </a:solidFill>
                  </a:rPr>
                  <a:t>Amplitude:</a:t>
                </a:r>
                <a:r>
                  <a:rPr lang="tr-TR" sz="2100" dirty="0" smtClean="0">
                    <a:solidFill>
                      <a:srgbClr val="292929"/>
                    </a:solidFill>
                  </a:rPr>
                  <a:t> A is called the </a:t>
                </a:r>
                <a:r>
                  <a:rPr lang="tr-TR" sz="2100" b="1" dirty="0" smtClean="0">
                    <a:solidFill>
                      <a:srgbClr val="FF0000"/>
                    </a:solidFill>
                  </a:rPr>
                  <a:t>amplitude</a:t>
                </a:r>
                <a:r>
                  <a:rPr lang="tr-TR" sz="2100" dirty="0" smtClean="0">
                    <a:solidFill>
                      <a:srgbClr val="292929"/>
                    </a:solidFill>
                  </a:rPr>
                  <a:t>. </a:t>
                </a:r>
                <a:r>
                  <a:rPr lang="tr-TR" sz="2100" b="1" dirty="0" smtClean="0">
                    <a:solidFill>
                      <a:srgbClr val="FF0000"/>
                    </a:solidFill>
                  </a:rPr>
                  <a:t>A</a:t>
                </a:r>
                <a:r>
                  <a:rPr lang="tr-TR" sz="2100" dirty="0" smtClean="0">
                    <a:solidFill>
                      <a:srgbClr val="292929"/>
                    </a:solidFill>
                  </a:rPr>
                  <a:t> is a scalling factor that determines how large the cosine signal will be. Since cosine oscillates between +1 and -1, sinusoidal signal x(t) oscillates between +A and –A.</a:t>
                </a:r>
                <a:endParaRPr lang="en-US" sz="2100" u="sng" dirty="0" smtClean="0">
                  <a:solidFill>
                    <a:srgbClr val="292929"/>
                  </a:solidFill>
                </a:endParaRPr>
              </a:p>
            </p:txBody>
          </p:sp>
        </mc:Choice>
        <mc:Fallback xmlns="">
          <p:sp>
            <p:nvSpPr>
              <p:cNvPr id="6" name="Rectangle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52600" y="2057400"/>
                <a:ext cx="5410200" cy="4343400"/>
              </a:xfrm>
              <a:prstGeom prst="rect">
                <a:avLst/>
              </a:prstGeom>
              <a:blipFill rotWithShape="1">
                <a:blip r:embed="rId2"/>
                <a:stretch>
                  <a:fillRect l="-1353" t="-843" r="-1353" b="-491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533400" y="6611938"/>
            <a:ext cx="8610600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000" dirty="0">
                <a:solidFill>
                  <a:schemeClr val="bg1"/>
                </a:solidFill>
              </a:rPr>
              <a:t>Copyright 20</a:t>
            </a:r>
            <a:r>
              <a:rPr lang="tr-TR" sz="1000" dirty="0">
                <a:solidFill>
                  <a:schemeClr val="bg1"/>
                </a:solidFill>
              </a:rPr>
              <a:t>12</a:t>
            </a:r>
            <a:r>
              <a:rPr lang="en-US" sz="1000" dirty="0">
                <a:solidFill>
                  <a:schemeClr val="bg1"/>
                </a:solidFill>
              </a:rPr>
              <a:t> | </a:t>
            </a:r>
            <a:r>
              <a:rPr lang="tr-TR" sz="1000" dirty="0">
                <a:solidFill>
                  <a:schemeClr val="bg1"/>
                </a:solidFill>
              </a:rPr>
              <a:t>Instructor: Dr. Gülden Köktürk</a:t>
            </a:r>
            <a:r>
              <a:rPr lang="en-US" sz="1000" dirty="0">
                <a:solidFill>
                  <a:schemeClr val="bg1"/>
                </a:solidFill>
              </a:rPr>
              <a:t> | </a:t>
            </a:r>
            <a:r>
              <a:rPr lang="tr-TR" sz="1000" dirty="0">
                <a:solidFill>
                  <a:schemeClr val="bg1"/>
                </a:solidFill>
              </a:rPr>
              <a:t>EED1004-INTRODUCTION TO SIGNAL PROCESSING</a:t>
            </a:r>
            <a:endParaRPr lang="en-US" sz="8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34"/>
              <p:cNvSpPr txBox="1">
                <a:spLocks noChangeArrowheads="1"/>
              </p:cNvSpPr>
              <p:nvPr/>
            </p:nvSpPr>
            <p:spPr bwMode="auto">
              <a:xfrm>
                <a:off x="1905000" y="1295400"/>
                <a:ext cx="5943600" cy="5257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None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None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914400" indent="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None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371600" indent="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None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1828800" indent="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None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286000" indent="0" algn="ctr" rtl="0" fontAlgn="base">
                  <a:spcBef>
                    <a:spcPct val="20000"/>
                  </a:spcBef>
                  <a:spcAft>
                    <a:spcPct val="0"/>
                  </a:spcAft>
                  <a:buNone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743200" indent="0" algn="ctr" rtl="0" fontAlgn="base">
                  <a:spcBef>
                    <a:spcPct val="20000"/>
                  </a:spcBef>
                  <a:spcAft>
                    <a:spcPct val="0"/>
                  </a:spcAft>
                  <a:buNone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200400" indent="0" algn="ctr" rtl="0" fontAlgn="base">
                  <a:spcBef>
                    <a:spcPct val="20000"/>
                  </a:spcBef>
                  <a:spcAft>
                    <a:spcPct val="0"/>
                  </a:spcAft>
                  <a:buNone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657600" indent="0" algn="ctr" rtl="0" fontAlgn="base">
                  <a:spcBef>
                    <a:spcPct val="20000"/>
                  </a:spcBef>
                  <a:spcAft>
                    <a:spcPct val="0"/>
                  </a:spcAft>
                  <a:buNone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algn="just" eaLnBrk="1" hangingPunct="1"/>
                <a:r>
                  <a:rPr lang="tr-TR" sz="2100" dirty="0" smtClean="0">
                    <a:solidFill>
                      <a:srgbClr val="292929"/>
                    </a:solidFill>
                  </a:rPr>
                  <a:t>In this example, the closest maximum occurs at t=0,005 sec.</a:t>
                </a:r>
              </a:p>
              <a:p>
                <a:pPr algn="just" eaLnBrk="1" hangingPunct="1"/>
                <a:r>
                  <a:rPr lang="tr-TR" sz="2100" dirty="0" smtClean="0">
                    <a:solidFill>
                      <a:srgbClr val="292929"/>
                    </a:solidFill>
                  </a:rPr>
                  <a:t>Now, let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100" i="1" smtClean="0">
                            <a:solidFill>
                              <a:srgbClr val="292929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tr-TR" sz="2100">
                            <a:solidFill>
                              <a:srgbClr val="292929"/>
                            </a:solidFill>
                            <a:latin typeface="Cambria Math"/>
                          </a:rPr>
                          <m:t>x</m:t>
                        </m:r>
                      </m:e>
                      <m:sub>
                        <m:r>
                          <a:rPr lang="tr-TR" sz="2100" b="0" i="1" smtClean="0">
                            <a:solidFill>
                              <a:srgbClr val="292929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tr-TR" sz="2100" i="1">
                            <a:solidFill>
                              <a:srgbClr val="292929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tr-TR" sz="2100">
                            <a:solidFill>
                              <a:srgbClr val="292929"/>
                            </a:solidFill>
                            <a:latin typeface="Cambria Math"/>
                          </a:rPr>
                          <m:t>t</m:t>
                        </m:r>
                      </m:e>
                    </m:d>
                    <m:r>
                      <a:rPr lang="tr-TR" sz="2100">
                        <a:solidFill>
                          <a:srgbClr val="292929"/>
                        </a:solidFill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tr-TR" sz="2100">
                        <a:solidFill>
                          <a:srgbClr val="292929"/>
                        </a:solidFill>
                        <a:latin typeface="Cambria Math"/>
                      </a:rPr>
                      <m:t>Acos</m:t>
                    </m:r>
                    <m:r>
                      <a:rPr lang="tr-TR" sz="2100">
                        <a:solidFill>
                          <a:srgbClr val="292929"/>
                        </a:solidFill>
                        <a:latin typeface="Cambria Math"/>
                        <a:ea typeface="Cambria Math"/>
                      </a:rPr>
                      <m:t>(</m:t>
                    </m:r>
                    <m:sSub>
                      <m:sSubPr>
                        <m:ctrlPr>
                          <a:rPr lang="tr-TR" sz="2100" i="1">
                            <a:solidFill>
                              <a:srgbClr val="292929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tr-TR" sz="2100">
                            <a:solidFill>
                              <a:srgbClr val="292929"/>
                            </a:solidFill>
                            <a:latin typeface="Cambria Math"/>
                            <a:ea typeface="Cambria Math"/>
                          </a:rPr>
                          <m:t>ω</m:t>
                        </m:r>
                      </m:e>
                      <m:sub>
                        <m:r>
                          <a:rPr lang="tr-TR" sz="2100">
                            <a:solidFill>
                              <a:srgbClr val="292929"/>
                            </a:solidFill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  <m:r>
                      <m:rPr>
                        <m:sty m:val="p"/>
                      </m:rPr>
                      <a:rPr lang="tr-TR" sz="2100">
                        <a:solidFill>
                          <a:srgbClr val="292929"/>
                        </a:solidFill>
                        <a:latin typeface="Cambria Math"/>
                        <a:ea typeface="Cambria Math"/>
                      </a:rPr>
                      <m:t>t</m:t>
                    </m:r>
                    <m:r>
                      <a:rPr lang="tr-TR" sz="2100">
                        <a:solidFill>
                          <a:srgbClr val="292929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tr-TR" sz="2100" dirty="0" smtClean="0">
                    <a:solidFill>
                      <a:srgbClr val="292929"/>
                    </a:solidFill>
                  </a:rPr>
                  <a:t> denote a cosine signal with zero phase shift. If we shift x</a:t>
                </a:r>
                <a:r>
                  <a:rPr lang="tr-TR" sz="2100" baseline="-25000" dirty="0" smtClean="0">
                    <a:solidFill>
                      <a:srgbClr val="292929"/>
                    </a:solidFill>
                  </a:rPr>
                  <a:t>0</a:t>
                </a:r>
                <a:r>
                  <a:rPr lang="tr-TR" sz="2100" dirty="0" smtClean="0">
                    <a:solidFill>
                      <a:srgbClr val="292929"/>
                    </a:solidFill>
                  </a:rPr>
                  <a:t>(t) by t</a:t>
                </a:r>
                <a:r>
                  <a:rPr lang="tr-TR" sz="2100" baseline="-25000" dirty="0" smtClean="0">
                    <a:solidFill>
                      <a:srgbClr val="292929"/>
                    </a:solidFill>
                  </a:rPr>
                  <a:t>1</a:t>
                </a:r>
                <a:r>
                  <a:rPr lang="tr-TR" sz="2100" dirty="0" smtClean="0">
                    <a:solidFill>
                      <a:srgbClr val="292929"/>
                    </a:solidFill>
                  </a:rPr>
                  <a:t>, we have</a:t>
                </a:r>
              </a:p>
              <a:p>
                <a:pPr algn="just" eaLnBrk="1" hangingPunct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100" i="1" smtClean="0">
                              <a:solidFill>
                                <a:srgbClr val="292929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tr-TR" sz="2100" b="0" i="0" smtClean="0">
                              <a:solidFill>
                                <a:srgbClr val="292929"/>
                              </a:solidFill>
                              <a:latin typeface="Cambria Math"/>
                            </a:rPr>
                            <m:t>x</m:t>
                          </m:r>
                        </m:e>
                        <m:sub>
                          <m:r>
                            <a:rPr lang="tr-TR" sz="2100" b="0" i="0" smtClean="0">
                              <a:solidFill>
                                <a:srgbClr val="292929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tr-TR" sz="2100" i="1" smtClean="0">
                              <a:solidFill>
                                <a:srgbClr val="292929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tr-TR" sz="2100" b="0" i="0" smtClean="0">
                              <a:solidFill>
                                <a:srgbClr val="292929"/>
                              </a:solidFill>
                              <a:latin typeface="Cambria Math"/>
                            </a:rPr>
                            <m:t>t</m:t>
                          </m:r>
                          <m:r>
                            <a:rPr lang="tr-TR" sz="2100" b="0" i="0" smtClean="0">
                              <a:solidFill>
                                <a:srgbClr val="292929"/>
                              </a:solidFill>
                              <a:latin typeface="Cambria Math"/>
                            </a:rPr>
                            <m:t>−</m:t>
                          </m:r>
                          <m:limLow>
                            <m:limLowPr>
                              <m:ctrlPr>
                                <a:rPr lang="tr-TR" sz="2100" b="0" i="1" smtClean="0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</m:ctrlPr>
                            </m:limLowPr>
                            <m:e>
                              <m:groupChr>
                                <m:groupChrPr>
                                  <m:chr m:val="⏟"/>
                                  <m:ctrlPr>
                                    <a:rPr lang="tr-TR" sz="2100" b="0" i="1" smtClean="0">
                                      <a:solidFill>
                                        <a:srgbClr val="292929"/>
                                      </a:solidFill>
                                      <a:latin typeface="Cambria Math"/>
                                    </a:rPr>
                                  </m:ctrlPr>
                                </m:groupChrPr>
                                <m:e>
                                  <m:sSub>
                                    <m:sSubPr>
                                      <m:ctrlPr>
                                        <a:rPr lang="tr-TR" sz="2100" b="0" i="1" smtClean="0">
                                          <a:solidFill>
                                            <a:srgbClr val="292929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tr-TR" sz="2100" b="0" i="0" smtClean="0">
                                          <a:solidFill>
                                            <a:srgbClr val="292929"/>
                                          </a:solidFill>
                                          <a:latin typeface="Cambria Math"/>
                                        </a:rPr>
                                        <m:t>t</m:t>
                                      </m:r>
                                    </m:e>
                                    <m:sub>
                                      <m:r>
                                        <a:rPr lang="tr-TR" sz="2100" b="0" i="0" smtClean="0">
                                          <a:solidFill>
                                            <a:srgbClr val="292929"/>
                                          </a:solidFill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groupChr>
                            </m:e>
                            <m:lim>
                              <m:r>
                                <m:rPr>
                                  <m:sty m:val="p"/>
                                </m:rPr>
                                <a:rPr lang="tr-TR" sz="2100" b="0" i="0" smtClean="0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  <m:t>time</m:t>
                              </m:r>
                              <m:r>
                                <a:rPr lang="tr-TR" sz="2100" b="0" i="0" smtClean="0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tr-TR" sz="2100" b="0" i="0" smtClean="0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  <m:t>shift</m:t>
                              </m:r>
                            </m:lim>
                          </m:limLow>
                        </m:e>
                      </m:d>
                      <m:r>
                        <a:rPr lang="tr-TR" sz="2100" b="0" i="0" smtClean="0">
                          <a:solidFill>
                            <a:srgbClr val="292929"/>
                          </a:solidFill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tr-TR" sz="2100" b="0" i="0" smtClean="0">
                          <a:solidFill>
                            <a:srgbClr val="292929"/>
                          </a:solidFill>
                          <a:latin typeface="Cambria Math"/>
                        </a:rPr>
                        <m:t>A</m:t>
                      </m:r>
                      <m:func>
                        <m:funcPr>
                          <m:ctrlPr>
                            <a:rPr lang="tr-TR" sz="2100" b="0" i="1" smtClean="0">
                              <a:solidFill>
                                <a:srgbClr val="292929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2100" b="0" i="0" smtClean="0">
                              <a:solidFill>
                                <a:srgbClr val="292929"/>
                              </a:solidFill>
                              <a:latin typeface="Cambria Math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tr-TR" sz="2100" b="0" i="1" smtClean="0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2100" b="0" i="1" smtClean="0">
                                      <a:solidFill>
                                        <a:srgbClr val="292929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tr-TR" sz="2100" b="0" i="0" smtClean="0">
                                      <a:solidFill>
                                        <a:srgbClr val="292929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ω</m:t>
                                  </m:r>
                                </m:e>
                                <m:sub>
                                  <m:r>
                                    <a:rPr lang="tr-TR" sz="2100" b="0" i="0" smtClean="0">
                                      <a:solidFill>
                                        <a:srgbClr val="292929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tr-TR" sz="2100" b="0" i="1" smtClean="0">
                                      <a:solidFill>
                                        <a:srgbClr val="292929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tr-TR" sz="2100" b="0" i="0" smtClean="0">
                                      <a:solidFill>
                                        <a:srgbClr val="292929"/>
                                      </a:solidFill>
                                      <a:latin typeface="Cambria Math"/>
                                    </a:rPr>
                                    <m:t>t</m:t>
                                  </m:r>
                                  <m:r>
                                    <a:rPr lang="tr-TR" sz="2100" b="0" i="0" smtClean="0">
                                      <a:solidFill>
                                        <a:srgbClr val="292929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tr-TR" sz="2100" b="0" i="1" smtClean="0">
                                          <a:solidFill>
                                            <a:srgbClr val="292929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tr-TR" sz="2100" b="0" i="0" smtClean="0">
                                          <a:solidFill>
                                            <a:srgbClr val="292929"/>
                                          </a:solidFill>
                                          <a:latin typeface="Cambria Math"/>
                                        </a:rPr>
                                        <m:t>t</m:t>
                                      </m:r>
                                    </m:e>
                                    <m:sub>
                                      <m:r>
                                        <a:rPr lang="tr-TR" sz="2100" b="0" i="0" smtClean="0">
                                          <a:solidFill>
                                            <a:srgbClr val="292929"/>
                                          </a:solidFill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</m:func>
                      <m:r>
                        <a:rPr lang="tr-TR" sz="2100" b="0" i="0" smtClean="0">
                          <a:solidFill>
                            <a:srgbClr val="292929"/>
                          </a:solidFill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tr-TR" sz="2100" b="0" i="0" smtClean="0">
                          <a:solidFill>
                            <a:srgbClr val="292929"/>
                          </a:solidFill>
                          <a:latin typeface="Cambria Math"/>
                        </a:rPr>
                        <m:t>A</m:t>
                      </m:r>
                      <m:func>
                        <m:funcPr>
                          <m:ctrlPr>
                            <a:rPr lang="tr-TR" sz="2100" b="0" i="1" smtClean="0">
                              <a:solidFill>
                                <a:srgbClr val="292929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2100" b="0" i="0" smtClean="0">
                              <a:solidFill>
                                <a:srgbClr val="292929"/>
                              </a:solidFill>
                              <a:latin typeface="Cambria Math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tr-TR" sz="2100" b="0" i="1" smtClean="0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2100" b="0" i="1" smtClean="0">
                                      <a:solidFill>
                                        <a:srgbClr val="292929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tr-TR" sz="2100" b="0" i="0" smtClean="0">
                                      <a:solidFill>
                                        <a:srgbClr val="292929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ω</m:t>
                                  </m:r>
                                </m:e>
                                <m:sub>
                                  <m:r>
                                    <a:rPr lang="tr-TR" sz="2100" b="0" i="0" smtClean="0">
                                      <a:solidFill>
                                        <a:srgbClr val="292929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tr-TR" sz="2100" b="0" i="0" smtClean="0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  <m:t>+</m:t>
                              </m:r>
                              <m:limUpp>
                                <m:limUppPr>
                                  <m:ctrlPr>
                                    <a:rPr lang="tr-TR" sz="2100" b="0" i="1" smtClean="0">
                                      <a:solidFill>
                                        <a:srgbClr val="292929"/>
                                      </a:solidFill>
                                      <a:latin typeface="Cambria Math"/>
                                    </a:rPr>
                                  </m:ctrlPr>
                                </m:limUppPr>
                                <m:e>
                                  <m:groupChr>
                                    <m:groupChrPr>
                                      <m:chr m:val="⏞"/>
                                      <m:pos m:val="top"/>
                                      <m:vertJc m:val="bot"/>
                                      <m:ctrlPr>
                                        <a:rPr lang="tr-TR" sz="2100" b="0" i="1" smtClean="0">
                                          <a:solidFill>
                                            <a:srgbClr val="292929"/>
                                          </a:solidFill>
                                          <a:latin typeface="Cambria Math"/>
                                        </a:rPr>
                                      </m:ctrlPr>
                                    </m:groupChrPr>
                                    <m:e>
                                      <m:r>
                                        <m:rPr>
                                          <m:brk/>
                                        </m:rPr>
                                        <a:rPr lang="tr-TR" sz="2100" b="0" i="0" smtClean="0">
                                          <a:solidFill>
                                            <a:srgbClr val="292929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∅</m:t>
                                      </m:r>
                                    </m:e>
                                  </m:groupChr>
                                </m:e>
                                <m:lim>
                                  <m:r>
                                    <m:rPr>
                                      <m:sty m:val="p"/>
                                    </m:rPr>
                                    <a:rPr lang="tr-TR" sz="2100" b="0" i="0" smtClean="0">
                                      <a:solidFill>
                                        <a:srgbClr val="292929"/>
                                      </a:solidFill>
                                      <a:latin typeface="Cambria Math"/>
                                    </a:rPr>
                                    <m:t>phase</m:t>
                                  </m:r>
                                  <m:r>
                                    <a:rPr lang="tr-TR" sz="2100" b="0" i="0" smtClean="0">
                                      <a:solidFill>
                                        <a:srgbClr val="292929"/>
                                      </a:solidFill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tr-TR" sz="2100" b="0" i="0" smtClean="0">
                                      <a:solidFill>
                                        <a:srgbClr val="292929"/>
                                      </a:solidFill>
                                      <a:latin typeface="Cambria Math"/>
                                    </a:rPr>
                                    <m:t>shift</m:t>
                                  </m:r>
                                </m:lim>
                              </m:limUpp>
                            </m:e>
                          </m:d>
                        </m:e>
                      </m:func>
                    </m:oMath>
                  </m:oMathPara>
                </a14:m>
                <a:endParaRPr lang="tr-TR" sz="2100" dirty="0" smtClean="0">
                  <a:solidFill>
                    <a:srgbClr val="292929"/>
                  </a:solidFill>
                </a:endParaRPr>
              </a:p>
              <a:p>
                <a:pPr algn="just" eaLnBrk="1" hangingPunct="1"/>
                <a:endParaRPr lang="tr-TR" sz="2100" dirty="0" smtClean="0">
                  <a:solidFill>
                    <a:srgbClr val="292929"/>
                  </a:solidFill>
                </a:endParaRPr>
              </a:p>
              <a:p>
                <a:pPr algn="just" eaLnBrk="1" hangingPunct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tr-TR" sz="2100" i="0" smtClean="0">
                          <a:solidFill>
                            <a:srgbClr val="292929"/>
                          </a:solidFill>
                          <a:latin typeface="Cambria Math"/>
                          <a:ea typeface="Cambria Math"/>
                        </a:rPr>
                        <m:t>⟹</m:t>
                      </m:r>
                      <m:func>
                        <m:funcPr>
                          <m:ctrlPr>
                            <a:rPr lang="tr-TR" sz="2100" i="1" smtClean="0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2100" i="0" smtClean="0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tr-TR" sz="2100" i="1" smtClean="0">
                                  <a:solidFill>
                                    <a:srgbClr val="292929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2100" i="1" smtClean="0">
                                      <a:solidFill>
                                        <a:srgbClr val="292929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tr-TR" sz="2100" i="0" smtClean="0">
                                      <a:solidFill>
                                        <a:srgbClr val="292929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ω</m:t>
                                  </m:r>
                                </m:e>
                                <m:sub>
                                  <m:r>
                                    <a:rPr lang="tr-TR" sz="2100" b="0" i="0" smtClean="0">
                                      <a:solidFill>
                                        <a:srgbClr val="292929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m:rPr>
                                  <m:sty m:val="p"/>
                                </m:rPr>
                                <a:rPr lang="tr-TR" sz="2100" b="0" i="0" smtClean="0">
                                  <a:solidFill>
                                    <a:srgbClr val="292929"/>
                                  </a:solidFill>
                                  <a:latin typeface="Cambria Math"/>
                                  <a:ea typeface="Cambria Math"/>
                                </a:rPr>
                                <m:t>t</m:t>
                              </m:r>
                              <m:r>
                                <a:rPr lang="tr-TR" sz="2100" b="0" i="0" smtClean="0">
                                  <a:solidFill>
                                    <a:srgbClr val="292929"/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sz="2100" b="0" i="1" smtClean="0">
                                      <a:solidFill>
                                        <a:srgbClr val="292929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tr-TR" sz="2100" b="0" i="0" smtClean="0">
                                      <a:solidFill>
                                        <a:srgbClr val="292929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ω</m:t>
                                  </m:r>
                                </m:e>
                                <m:sub>
                                  <m:r>
                                    <a:rPr lang="tr-TR" sz="2100" b="0" i="0" smtClean="0">
                                      <a:solidFill>
                                        <a:srgbClr val="292929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tr-TR" sz="2100" b="0" i="1" smtClean="0">
                                      <a:solidFill>
                                        <a:srgbClr val="292929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tr-TR" sz="2100" b="0" i="0" smtClean="0">
                                      <a:solidFill>
                                        <a:srgbClr val="292929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t</m:t>
                                  </m:r>
                                </m:e>
                                <m:sub>
                                  <m:r>
                                    <a:rPr lang="tr-TR" sz="2100" b="0" i="0" smtClean="0">
                                      <a:solidFill>
                                        <a:srgbClr val="292929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tr-TR" sz="2100" b="0" i="0" smtClean="0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  <m:t>=</m:t>
                          </m:r>
                          <m:func>
                            <m:funcPr>
                              <m:ctrlPr>
                                <a:rPr lang="tr-TR" sz="2100" b="0" i="1" smtClean="0">
                                  <a:solidFill>
                                    <a:srgbClr val="292929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tr-TR" sz="2100" b="0" i="0" smtClean="0">
                                  <a:solidFill>
                                    <a:srgbClr val="292929"/>
                                  </a:solidFill>
                                  <a:latin typeface="Cambria Math"/>
                                  <a:ea typeface="Cambria Math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tr-TR" sz="2100" b="0" i="1" smtClean="0">
                                      <a:solidFill>
                                        <a:srgbClr val="292929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tr-TR" sz="2100" b="0" i="1" smtClean="0">
                                          <a:solidFill>
                                            <a:srgbClr val="292929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tr-TR" sz="2100" b="0" i="0" smtClean="0">
                                          <a:solidFill>
                                            <a:srgbClr val="292929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ω</m:t>
                                      </m:r>
                                    </m:e>
                                    <m:sub>
                                      <m:r>
                                        <a:rPr lang="tr-TR" sz="2100" b="0" i="0" smtClean="0">
                                          <a:solidFill>
                                            <a:srgbClr val="292929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m:rPr>
                                      <m:sty m:val="p"/>
                                    </m:rPr>
                                    <a:rPr lang="tr-TR" sz="2100" b="0" i="0" smtClean="0">
                                      <a:solidFill>
                                        <a:srgbClr val="292929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t</m:t>
                                  </m:r>
                                  <m:r>
                                    <a:rPr lang="tr-TR" sz="2100" b="0" i="0" smtClean="0">
                                      <a:solidFill>
                                        <a:srgbClr val="292929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+∅</m:t>
                                  </m:r>
                                </m:e>
                              </m:d>
                            </m:e>
                          </m:func>
                        </m:e>
                      </m:func>
                    </m:oMath>
                  </m:oMathPara>
                </a14:m>
                <a:endParaRPr lang="tr-TR" sz="2100" dirty="0" smtClean="0">
                  <a:solidFill>
                    <a:srgbClr val="292929"/>
                  </a:solidFill>
                </a:endParaRPr>
              </a:p>
              <a:p>
                <a:pPr algn="just" eaLnBrk="1" hangingPunct="1"/>
                <a:endParaRPr lang="tr-TR" sz="2100" i="0" dirty="0" smtClean="0">
                  <a:solidFill>
                    <a:srgbClr val="292929"/>
                  </a:solidFill>
                  <a:latin typeface="Cambria Math"/>
                  <a:ea typeface="Cambria Math"/>
                </a:endParaRPr>
              </a:p>
              <a:p>
                <a:pPr algn="just" eaLnBrk="1" hangingPunct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tr-TR" sz="2100" i="0">
                          <a:solidFill>
                            <a:srgbClr val="292929"/>
                          </a:solidFill>
                          <a:latin typeface="Cambria Math"/>
                          <a:ea typeface="Cambria Math"/>
                        </a:rPr>
                        <m:t>⟹</m:t>
                      </m:r>
                      <m:func>
                        <m:funcPr>
                          <m:ctrlPr>
                            <a:rPr lang="tr-TR" sz="2100" i="1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r>
                            <a:rPr lang="tr-TR" sz="2100" i="0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sz="2100" i="1">
                                  <a:solidFill>
                                    <a:srgbClr val="292929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tr-TR" sz="2100" i="0">
                                  <a:solidFill>
                                    <a:srgbClr val="292929"/>
                                  </a:solidFill>
                                  <a:latin typeface="Cambria Math"/>
                                  <a:ea typeface="Cambria Math"/>
                                </a:rPr>
                                <m:t>ω</m:t>
                              </m:r>
                            </m:e>
                            <m:sub>
                              <m:r>
                                <a:rPr lang="tr-TR" sz="2100" i="0">
                                  <a:solidFill>
                                    <a:srgbClr val="292929"/>
                                  </a:solidFill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lang="tr-TR" sz="2100" i="1">
                                  <a:solidFill>
                                    <a:srgbClr val="292929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tr-TR" sz="2100" i="0">
                                  <a:solidFill>
                                    <a:srgbClr val="292929"/>
                                  </a:solidFill>
                                  <a:latin typeface="Cambria Math"/>
                                  <a:ea typeface="Cambria Math"/>
                                </a:rPr>
                                <m:t>t</m:t>
                              </m:r>
                            </m:e>
                            <m:sub>
                              <m:r>
                                <a:rPr lang="tr-TR" sz="2100" i="0">
                                  <a:solidFill>
                                    <a:srgbClr val="292929"/>
                                  </a:solidFill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</m:fName>
                        <m:e>
                          <m:r>
                            <a:rPr lang="tr-TR" sz="2100" i="0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  <m:t>=</m:t>
                          </m:r>
                          <m:r>
                            <a:rPr lang="tr-TR" sz="2100" i="0" smtClean="0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  <m:t>∅</m:t>
                          </m:r>
                        </m:e>
                      </m:func>
                    </m:oMath>
                  </m:oMathPara>
                </a14:m>
                <a:endParaRPr lang="tr-TR" sz="2100" dirty="0" smtClean="0">
                  <a:solidFill>
                    <a:srgbClr val="292929"/>
                  </a:solidFill>
                </a:endParaRPr>
              </a:p>
              <a:p>
                <a:pPr algn="just" eaLnBrk="1" hangingPunct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tr-TR" sz="2100" i="0">
                          <a:solidFill>
                            <a:srgbClr val="292929"/>
                          </a:solidFill>
                          <a:latin typeface="Cambria Math"/>
                          <a:ea typeface="Cambria Math"/>
                        </a:rPr>
                        <m:t>⟹</m:t>
                      </m:r>
                      <m:func>
                        <m:funcPr>
                          <m:ctrlPr>
                            <a:rPr lang="tr-TR" sz="2100" i="1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tr-TR" sz="2100" i="1">
                                  <a:solidFill>
                                    <a:srgbClr val="292929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tr-TR" sz="2100" i="0">
                                  <a:solidFill>
                                    <a:srgbClr val="292929"/>
                                  </a:solidFill>
                                  <a:latin typeface="Cambria Math"/>
                                  <a:ea typeface="Cambria Math"/>
                                </a:rPr>
                                <m:t>t</m:t>
                              </m:r>
                            </m:e>
                            <m:sub>
                              <m:r>
                                <a:rPr lang="tr-TR" sz="2100" i="0">
                                  <a:solidFill>
                                    <a:srgbClr val="292929"/>
                                  </a:solidFill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</m:fName>
                        <m:e>
                          <m:r>
                            <a:rPr lang="tr-TR" sz="2100" i="0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  <m:t>=</m:t>
                          </m:r>
                          <m:r>
                            <a:rPr lang="tr-TR" sz="2100" b="0" i="0" smtClean="0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tr-TR" sz="2100" b="0" i="1" smtClean="0">
                                  <a:solidFill>
                                    <a:srgbClr val="292929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tr-TR" sz="2100" b="0" i="0" smtClean="0">
                                  <a:solidFill>
                                    <a:srgbClr val="292929"/>
                                  </a:solidFill>
                                  <a:latin typeface="Cambria Math"/>
                                  <a:ea typeface="Cambria Math"/>
                                </a:rPr>
                                <m:t>∅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tr-TR" sz="2100" b="0" i="1" smtClean="0">
                                      <a:solidFill>
                                        <a:srgbClr val="292929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tr-TR" sz="2100" b="0" i="0" smtClean="0">
                                      <a:solidFill>
                                        <a:srgbClr val="292929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ω</m:t>
                                  </m:r>
                                </m:e>
                                <m:sub>
                                  <m:r>
                                    <a:rPr lang="tr-TR" sz="2100" b="0" i="0" smtClean="0">
                                      <a:solidFill>
                                        <a:srgbClr val="292929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  <m:r>
                            <a:rPr lang="tr-TR" sz="2100" b="0" i="0" smtClean="0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  <m:t>=−</m:t>
                          </m:r>
                          <m:f>
                            <m:fPr>
                              <m:ctrlPr>
                                <a:rPr lang="tr-TR" sz="2100" b="0" i="1" smtClean="0">
                                  <a:solidFill>
                                    <a:srgbClr val="292929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tr-TR" sz="2100" b="0" i="0" smtClean="0">
                                  <a:solidFill>
                                    <a:srgbClr val="292929"/>
                                  </a:solidFill>
                                  <a:latin typeface="Cambria Math"/>
                                  <a:ea typeface="Cambria Math"/>
                                </a:rPr>
                                <m:t>∅</m:t>
                              </m:r>
                            </m:num>
                            <m:den>
                              <m:r>
                                <a:rPr lang="tr-TR" sz="2100" b="0" i="0" smtClean="0">
                                  <a:solidFill>
                                    <a:srgbClr val="292929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  <m:r>
                                <m:rPr>
                                  <m:sty m:val="p"/>
                                </m:rPr>
                                <a:rPr lang="tr-TR" sz="2100" b="0" i="0" smtClean="0">
                                  <a:solidFill>
                                    <a:srgbClr val="292929"/>
                                  </a:solidFill>
                                  <a:latin typeface="Cambria Math"/>
                                  <a:ea typeface="Cambria Math"/>
                                </a:rPr>
                                <m:t>π</m:t>
                              </m:r>
                              <m:sSub>
                                <m:sSubPr>
                                  <m:ctrlPr>
                                    <a:rPr lang="tr-TR" sz="2100" b="0" i="1" smtClean="0">
                                      <a:solidFill>
                                        <a:srgbClr val="292929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tr-TR" sz="2100" b="0" i="0" smtClean="0">
                                      <a:solidFill>
                                        <a:srgbClr val="292929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f</m:t>
                                  </m:r>
                                </m:e>
                                <m:sub>
                                  <m:r>
                                    <a:rPr lang="tr-TR" sz="2100" b="0" i="0" smtClean="0">
                                      <a:solidFill>
                                        <a:srgbClr val="292929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</m:e>
                      </m:func>
                    </m:oMath>
                  </m:oMathPara>
                </a14:m>
                <a:endParaRPr lang="tr-TR" sz="2100" dirty="0">
                  <a:solidFill>
                    <a:srgbClr val="292929"/>
                  </a:solidFill>
                </a:endParaRPr>
              </a:p>
              <a:p>
                <a:pPr algn="just" eaLnBrk="1" hangingPunct="1"/>
                <a:endParaRPr lang="tr-TR" sz="2100" dirty="0">
                  <a:solidFill>
                    <a:srgbClr val="292929"/>
                  </a:solidFill>
                </a:endParaRPr>
              </a:p>
              <a:p>
                <a:pPr algn="just" eaLnBrk="1" hangingPunct="1"/>
                <a:endParaRPr lang="tr-TR" sz="2100" dirty="0" smtClean="0">
                  <a:solidFill>
                    <a:srgbClr val="292929"/>
                  </a:solidFill>
                </a:endParaRPr>
              </a:p>
              <a:p>
                <a:pPr algn="just" eaLnBrk="1" hangingPunct="1"/>
                <a:endParaRPr lang="tr-TR" sz="2100" dirty="0">
                  <a:solidFill>
                    <a:srgbClr val="292929"/>
                  </a:solidFill>
                </a:endParaRPr>
              </a:p>
              <a:p>
                <a:pPr algn="just" eaLnBrk="1" hangingPunct="1"/>
                <a:endParaRPr lang="tr-TR" sz="2100" dirty="0" smtClean="0">
                  <a:solidFill>
                    <a:srgbClr val="292929"/>
                  </a:solidFill>
                </a:endParaRPr>
              </a:p>
              <a:p>
                <a:pPr algn="just" eaLnBrk="1" hangingPunct="1"/>
                <a:endParaRPr lang="tr-TR" sz="2100" dirty="0">
                  <a:solidFill>
                    <a:srgbClr val="292929"/>
                  </a:solidFill>
                </a:endParaRPr>
              </a:p>
              <a:p>
                <a:pPr algn="just" eaLnBrk="1" hangingPunct="1"/>
                <a:endParaRPr lang="tr-TR" sz="2100" dirty="0" smtClean="0">
                  <a:solidFill>
                    <a:srgbClr val="292929"/>
                  </a:solidFill>
                </a:endParaRPr>
              </a:p>
              <a:p>
                <a:pPr algn="just" eaLnBrk="1" hangingPunct="1"/>
                <a:endParaRPr lang="tr-TR" sz="2100" dirty="0">
                  <a:solidFill>
                    <a:srgbClr val="292929"/>
                  </a:solidFill>
                </a:endParaRPr>
              </a:p>
              <a:p>
                <a:pPr algn="just" eaLnBrk="1" hangingPunct="1"/>
                <a:endParaRPr lang="tr-TR" sz="2100" dirty="0" smtClean="0">
                  <a:solidFill>
                    <a:srgbClr val="292929"/>
                  </a:solidFill>
                </a:endParaRPr>
              </a:p>
              <a:p>
                <a:pPr algn="just" eaLnBrk="1" hangingPunct="1"/>
                <a:endParaRPr lang="tr-TR" sz="2100" dirty="0" smtClean="0">
                  <a:solidFill>
                    <a:srgbClr val="292929"/>
                  </a:solidFill>
                </a:endParaRPr>
              </a:p>
              <a:p>
                <a:pPr algn="just" eaLnBrk="1" hangingPunct="1"/>
                <a:endParaRPr lang="tr-TR" sz="2100" dirty="0">
                  <a:solidFill>
                    <a:srgbClr val="292929"/>
                  </a:solidFill>
                </a:endParaRPr>
              </a:p>
              <a:p>
                <a:pPr algn="just" eaLnBrk="1" hangingPunct="1"/>
                <a:endParaRPr lang="tr-TR" sz="2100" dirty="0">
                  <a:solidFill>
                    <a:srgbClr val="292929"/>
                  </a:solidFill>
                </a:endParaRPr>
              </a:p>
              <a:p>
                <a:pPr algn="just" eaLnBrk="1" hangingPunct="1"/>
                <a:endParaRPr lang="tr-TR" sz="2100" b="1" dirty="0">
                  <a:solidFill>
                    <a:srgbClr val="292929"/>
                  </a:solidFill>
                </a:endParaRPr>
              </a:p>
              <a:p>
                <a:pPr eaLnBrk="1" hangingPunct="1"/>
                <a:endParaRPr lang="en-US" sz="2100" u="sng" dirty="0" smtClean="0">
                  <a:solidFill>
                    <a:srgbClr val="292929"/>
                  </a:solidFill>
                </a:endParaRPr>
              </a:p>
            </p:txBody>
          </p:sp>
        </mc:Choice>
        <mc:Fallback xmlns="">
          <p:sp>
            <p:nvSpPr>
              <p:cNvPr id="3" name="Rectangle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05000" y="1295400"/>
                <a:ext cx="5943600" cy="5257800"/>
              </a:xfrm>
              <a:prstGeom prst="rect">
                <a:avLst/>
              </a:prstGeom>
              <a:blipFill rotWithShape="1">
                <a:blip r:embed="rId2"/>
                <a:stretch>
                  <a:fillRect l="-1231" t="-696" r="-123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514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533400" y="6611938"/>
            <a:ext cx="8610600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000" dirty="0">
                <a:solidFill>
                  <a:schemeClr val="bg1"/>
                </a:solidFill>
              </a:rPr>
              <a:t>Copyright 20</a:t>
            </a:r>
            <a:r>
              <a:rPr lang="tr-TR" sz="1000" dirty="0">
                <a:solidFill>
                  <a:schemeClr val="bg1"/>
                </a:solidFill>
              </a:rPr>
              <a:t>12</a:t>
            </a:r>
            <a:r>
              <a:rPr lang="en-US" sz="1000" dirty="0">
                <a:solidFill>
                  <a:schemeClr val="bg1"/>
                </a:solidFill>
              </a:rPr>
              <a:t> | </a:t>
            </a:r>
            <a:r>
              <a:rPr lang="tr-TR" sz="1000" dirty="0">
                <a:solidFill>
                  <a:schemeClr val="bg1"/>
                </a:solidFill>
              </a:rPr>
              <a:t>Instructor: Dr. Gülden Köktürk</a:t>
            </a:r>
            <a:r>
              <a:rPr lang="en-US" sz="1000" dirty="0">
                <a:solidFill>
                  <a:schemeClr val="bg1"/>
                </a:solidFill>
              </a:rPr>
              <a:t> | </a:t>
            </a:r>
            <a:r>
              <a:rPr lang="tr-TR" sz="1000" dirty="0">
                <a:solidFill>
                  <a:schemeClr val="bg1"/>
                </a:solidFill>
              </a:rPr>
              <a:t>EED1004-INTRODUCTION TO SIGNAL PROCESSING</a:t>
            </a:r>
            <a:endParaRPr lang="en-US" sz="8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34"/>
              <p:cNvSpPr txBox="1">
                <a:spLocks noChangeArrowheads="1"/>
              </p:cNvSpPr>
              <p:nvPr/>
            </p:nvSpPr>
            <p:spPr bwMode="auto">
              <a:xfrm>
                <a:off x="1905000" y="1295400"/>
                <a:ext cx="5943600" cy="5257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None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None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914400" indent="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None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371600" indent="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None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1828800" indent="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None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286000" indent="0" algn="ctr" rtl="0" fontAlgn="base">
                  <a:spcBef>
                    <a:spcPct val="20000"/>
                  </a:spcBef>
                  <a:spcAft>
                    <a:spcPct val="0"/>
                  </a:spcAft>
                  <a:buNone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743200" indent="0" algn="ctr" rtl="0" fontAlgn="base">
                  <a:spcBef>
                    <a:spcPct val="20000"/>
                  </a:spcBef>
                  <a:spcAft>
                    <a:spcPct val="0"/>
                  </a:spcAft>
                  <a:buNone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200400" indent="0" algn="ctr" rtl="0" fontAlgn="base">
                  <a:spcBef>
                    <a:spcPct val="20000"/>
                  </a:spcBef>
                  <a:spcAft>
                    <a:spcPct val="0"/>
                  </a:spcAft>
                  <a:buNone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657600" indent="0" algn="ctr" rtl="0" fontAlgn="base">
                  <a:spcBef>
                    <a:spcPct val="20000"/>
                  </a:spcBef>
                  <a:spcAft>
                    <a:spcPct val="0"/>
                  </a:spcAft>
                  <a:buNone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algn="just" eaLnBrk="1" hangingPunct="1"/>
                <a:r>
                  <a:rPr lang="tr-TR" sz="2100" dirty="0" smtClean="0">
                    <a:solidFill>
                      <a:srgbClr val="FF0000"/>
                    </a:solidFill>
                  </a:rPr>
                  <a:t>Notice that the </a:t>
                </a:r>
                <a:r>
                  <a:rPr lang="tr-TR" sz="2100" u="sng" dirty="0" smtClean="0">
                    <a:solidFill>
                      <a:srgbClr val="FF0000"/>
                    </a:solidFill>
                  </a:rPr>
                  <a:t>phase shift</a:t>
                </a:r>
                <a:r>
                  <a:rPr lang="tr-TR" sz="2100" dirty="0" smtClean="0">
                    <a:solidFill>
                      <a:srgbClr val="FF0000"/>
                    </a:solidFill>
                  </a:rPr>
                  <a:t> is negative when the </a:t>
                </a:r>
                <a:r>
                  <a:rPr lang="tr-TR" sz="2100" u="sng" dirty="0" smtClean="0">
                    <a:solidFill>
                      <a:srgbClr val="FF0000"/>
                    </a:solidFill>
                  </a:rPr>
                  <a:t>time shift</a:t>
                </a:r>
                <a:r>
                  <a:rPr lang="tr-TR" sz="2100" dirty="0" smtClean="0">
                    <a:solidFill>
                      <a:srgbClr val="FF0000"/>
                    </a:solidFill>
                  </a:rPr>
                  <a:t> is positive.</a:t>
                </a:r>
              </a:p>
              <a:p>
                <a:pPr algn="just" eaLnBrk="1" hangingPunct="1"/>
                <a:r>
                  <a:rPr lang="tr-TR" sz="2100" dirty="0" smtClean="0">
                    <a:solidFill>
                      <a:srgbClr val="292929"/>
                    </a:solidFill>
                  </a:rPr>
                  <a:t>We can also write </a:t>
                </a:r>
              </a:p>
              <a:p>
                <a:pPr algn="just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100" i="0" smtClean="0">
                          <a:solidFill>
                            <a:srgbClr val="292929"/>
                          </a:solidFill>
                          <a:latin typeface="Cambria Math"/>
                          <a:ea typeface="Cambria Math"/>
                        </a:rPr>
                        <m:t>∅</m:t>
                      </m:r>
                      <m:r>
                        <a:rPr lang="tr-TR" sz="2100" b="0" i="0" smtClean="0">
                          <a:solidFill>
                            <a:srgbClr val="292929"/>
                          </a:solidFill>
                          <a:latin typeface="Cambria Math"/>
                          <a:ea typeface="Cambria Math"/>
                        </a:rPr>
                        <m:t>=−2</m:t>
                      </m:r>
                      <m:r>
                        <m:rPr>
                          <m:sty m:val="p"/>
                        </m:rPr>
                        <a:rPr lang="tr-TR" sz="2100" b="0" i="0" smtClean="0">
                          <a:solidFill>
                            <a:srgbClr val="292929"/>
                          </a:solidFill>
                          <a:latin typeface="Cambria Math"/>
                          <a:ea typeface="Cambria Math"/>
                        </a:rPr>
                        <m:t>π</m:t>
                      </m:r>
                      <m:limLow>
                        <m:limLowPr>
                          <m:ctrlPr>
                            <a:rPr lang="tr-TR" sz="2100" b="0" i="1" smtClean="0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tr-TR" sz="2100" b="0" i="1" smtClean="0">
                                  <a:solidFill>
                                    <a:srgbClr val="292929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groupChrPr>
                            <m:e>
                              <m:sSub>
                                <m:sSubPr>
                                  <m:ctrlPr>
                                    <a:rPr lang="tr-TR" sz="2100" b="0" i="1" smtClean="0">
                                      <a:solidFill>
                                        <a:srgbClr val="292929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tr-TR" sz="2100" b="0" i="0" smtClean="0">
                                      <a:solidFill>
                                        <a:srgbClr val="292929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f</m:t>
                                  </m:r>
                                </m:e>
                                <m:sub>
                                  <m:r>
                                    <a:rPr lang="tr-TR" sz="2100" b="0" i="0" smtClean="0">
                                      <a:solidFill>
                                        <a:srgbClr val="292929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groupChr>
                        </m:e>
                        <m:lim>
                          <m:r>
                            <m:rPr>
                              <m:sty m:val="p"/>
                            </m:rPr>
                            <a:rPr lang="tr-TR" sz="2100" b="0" i="0" smtClean="0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  <m:t>frequency</m:t>
                          </m:r>
                        </m:lim>
                      </m:limLow>
                      <m:sSub>
                        <m:sSubPr>
                          <m:ctrlPr>
                            <a:rPr lang="tr-TR" sz="2100" b="0" i="1" smtClean="0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tr-TR" sz="2100" b="0" i="0" smtClean="0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  <m:t>t</m:t>
                          </m:r>
                        </m:e>
                        <m:sub>
                          <m:r>
                            <a:rPr lang="tr-TR" sz="2100" b="0" i="0" smtClean="0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tr-TR" sz="2100" b="0" i="0" smtClean="0">
                          <a:solidFill>
                            <a:srgbClr val="292929"/>
                          </a:solidFill>
                          <a:latin typeface="Cambria Math"/>
                          <a:ea typeface="Cambria Math"/>
                        </a:rPr>
                        <m:t>=−2</m:t>
                      </m:r>
                      <m:r>
                        <m:rPr>
                          <m:sty m:val="p"/>
                        </m:rPr>
                        <a:rPr lang="tr-TR" sz="2100" b="0" i="0" smtClean="0">
                          <a:solidFill>
                            <a:srgbClr val="292929"/>
                          </a:solidFill>
                          <a:latin typeface="Cambria Math"/>
                          <a:ea typeface="Cambria Math"/>
                        </a:rPr>
                        <m:t>π</m:t>
                      </m:r>
                      <m:d>
                        <m:dPr>
                          <m:ctrlPr>
                            <a:rPr lang="tr-TR" sz="2100" b="0" i="1" smtClean="0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limLow>
                            <m:limLowPr>
                              <m:ctrlPr>
                                <a:rPr lang="tr-TR" sz="2100" b="0" i="1" smtClean="0">
                                  <a:solidFill>
                                    <a:srgbClr val="292929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limLowPr>
                            <m:e>
                              <m:groupChr>
                                <m:groupChrPr>
                                  <m:chr m:val="⏟"/>
                                  <m:ctrlPr>
                                    <a:rPr lang="tr-TR" sz="2100" b="0" i="1" smtClean="0">
                                      <a:solidFill>
                                        <a:srgbClr val="292929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groupChrPr>
                                <m:e>
                                  <m:f>
                                    <m:fPr>
                                      <m:ctrlPr>
                                        <a:rPr lang="tr-TR" sz="2100" b="0" i="1" smtClean="0">
                                          <a:solidFill>
                                            <a:srgbClr val="292929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tr-TR" sz="2100" b="0" i="1" smtClean="0">
                                              <a:solidFill>
                                                <a:srgbClr val="292929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tr-TR" sz="2100" b="0" i="0" smtClean="0">
                                              <a:solidFill>
                                                <a:srgbClr val="292929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t</m:t>
                                          </m:r>
                                        </m:e>
                                        <m:sub>
                                          <m:r>
                                            <a:rPr lang="tr-TR" sz="2100" b="0" i="0" smtClean="0">
                                              <a:solidFill>
                                                <a:srgbClr val="292929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tr-TR" sz="2100" b="0" i="1" smtClean="0">
                                              <a:solidFill>
                                                <a:srgbClr val="292929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tr-TR" sz="2100" b="0" i="0" smtClean="0">
                                              <a:solidFill>
                                                <a:srgbClr val="292929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T</m:t>
                                          </m:r>
                                        </m:e>
                                        <m:sub>
                                          <m:r>
                                            <a:rPr lang="tr-TR" sz="2100" b="0" i="0" smtClean="0">
                                              <a:solidFill>
                                                <a:srgbClr val="292929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groupChr>
                            </m:e>
                            <m:lim>
                              <m:r>
                                <m:rPr>
                                  <m:sty m:val="p"/>
                                </m:rPr>
                                <a:rPr lang="tr-TR" sz="2100" b="0" i="0" smtClean="0">
                                  <a:solidFill>
                                    <a:srgbClr val="292929"/>
                                  </a:solidFill>
                                  <a:latin typeface="Cambria Math"/>
                                  <a:ea typeface="Cambria Math"/>
                                </a:rPr>
                                <m:t>period</m:t>
                              </m:r>
                            </m:lim>
                          </m:limLow>
                        </m:e>
                      </m:d>
                    </m:oMath>
                  </m:oMathPara>
                </a14:m>
                <a:endParaRPr lang="tr-TR" sz="2100" dirty="0" smtClean="0">
                  <a:solidFill>
                    <a:srgbClr val="292929"/>
                  </a:solidFill>
                </a:endParaRPr>
              </a:p>
              <a:p>
                <a:pPr algn="just" eaLnBrk="1" hangingPunct="1"/>
                <a:r>
                  <a:rPr lang="tr-TR" sz="2100" dirty="0" smtClean="0">
                    <a:solidFill>
                      <a:srgbClr val="292929"/>
                    </a:solidFill>
                  </a:rPr>
                  <a:t>If we go back to last example; remember t</a:t>
                </a:r>
                <a:r>
                  <a:rPr lang="tr-TR" sz="2100" baseline="-25000" dirty="0" smtClean="0">
                    <a:solidFill>
                      <a:srgbClr val="292929"/>
                    </a:solidFill>
                  </a:rPr>
                  <a:t>1</a:t>
                </a:r>
                <a:r>
                  <a:rPr lang="tr-TR" sz="2100" dirty="0" smtClean="0">
                    <a:solidFill>
                      <a:srgbClr val="292929"/>
                    </a:solidFill>
                  </a:rPr>
                  <a:t> (time shift)=0,005 sec.</a:t>
                </a:r>
              </a:p>
              <a:p>
                <a:pPr algn="just" eaLnBrk="1" hangingPunct="1"/>
                <a:r>
                  <a:rPr lang="tr-TR" sz="2100" dirty="0" smtClean="0">
                    <a:solidFill>
                      <a:srgbClr val="292929"/>
                    </a:solidFill>
                  </a:rPr>
                  <a:t>Phase shift and also it can be seen that T</a:t>
                </a:r>
                <a:r>
                  <a:rPr lang="tr-TR" sz="2100" baseline="-25000" dirty="0" smtClean="0">
                    <a:solidFill>
                      <a:srgbClr val="292929"/>
                    </a:solidFill>
                  </a:rPr>
                  <a:t>0</a:t>
                </a:r>
                <a:r>
                  <a:rPr lang="tr-TR" sz="2100" dirty="0" smtClean="0">
                    <a:solidFill>
                      <a:srgbClr val="292929"/>
                    </a:solidFill>
                  </a:rPr>
                  <a:t>=0,05/2 sec.</a:t>
                </a:r>
              </a:p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limUpp>
                        <m:limUppPr>
                          <m:ctrlPr>
                            <a:rPr lang="tr-TR" sz="2100" i="1" smtClean="0">
                              <a:solidFill>
                                <a:srgbClr val="292929"/>
                              </a:solidFill>
                              <a:latin typeface="Cambria Math"/>
                            </a:rPr>
                          </m:ctrlPr>
                        </m:limUppPr>
                        <m:e>
                          <m:groupChr>
                            <m:groupChrPr>
                              <m:chr m:val="⏞"/>
                              <m:pos m:val="top"/>
                              <m:vertJc m:val="bot"/>
                              <m:ctrlPr>
                                <a:rPr lang="tr-TR" sz="2100" i="1" smtClean="0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</m:ctrlPr>
                            </m:groupChrPr>
                            <m:e>
                              <m:r>
                                <m:rPr>
                                  <m:brk/>
                                </m:rPr>
                                <a:rPr lang="tr-TR" sz="2100" i="0" smtClean="0">
                                  <a:solidFill>
                                    <a:srgbClr val="292929"/>
                                  </a:solidFill>
                                  <a:latin typeface="Cambria Math"/>
                                  <a:ea typeface="Cambria Math"/>
                                </a:rPr>
                                <m:t>∅</m:t>
                              </m:r>
                            </m:e>
                          </m:groupChr>
                        </m:e>
                        <m:lim>
                          <m:r>
                            <m:rPr>
                              <m:sty m:val="p"/>
                            </m:rPr>
                            <a:rPr lang="tr-TR" sz="2100" b="0" i="0" smtClean="0">
                              <a:solidFill>
                                <a:srgbClr val="292929"/>
                              </a:solidFill>
                              <a:latin typeface="Cambria Math"/>
                            </a:rPr>
                            <m:t>phase</m:t>
                          </m:r>
                          <m:r>
                            <a:rPr lang="tr-TR" sz="2100" b="0" i="0" smtClean="0">
                              <a:solidFill>
                                <a:srgbClr val="292929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tr-TR" sz="2100" b="0" i="0" smtClean="0">
                              <a:solidFill>
                                <a:srgbClr val="292929"/>
                              </a:solidFill>
                              <a:latin typeface="Cambria Math"/>
                            </a:rPr>
                            <m:t>shift</m:t>
                          </m:r>
                        </m:lim>
                      </m:limUpp>
                      <m:r>
                        <a:rPr lang="tr-TR" sz="2100" b="0" i="0" smtClean="0">
                          <a:solidFill>
                            <a:srgbClr val="292929"/>
                          </a:solidFill>
                          <a:latin typeface="Cambria Math"/>
                        </a:rPr>
                        <m:t>=−2</m:t>
                      </m:r>
                      <m:r>
                        <m:rPr>
                          <m:sty m:val="p"/>
                        </m:rPr>
                        <a:rPr lang="tr-TR" sz="2100" b="0" i="0" smtClean="0">
                          <a:solidFill>
                            <a:srgbClr val="292929"/>
                          </a:solidFill>
                          <a:latin typeface="Cambria Math"/>
                          <a:ea typeface="Cambria Math"/>
                        </a:rPr>
                        <m:t>π</m:t>
                      </m:r>
                      <m:d>
                        <m:dPr>
                          <m:ctrlPr>
                            <a:rPr lang="tr-TR" sz="2100" b="0" i="1" smtClean="0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tr-TR" sz="2100" b="0" i="1" smtClean="0">
                                  <a:solidFill>
                                    <a:srgbClr val="292929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tr-TR" sz="2100" b="0" i="1" smtClean="0">
                                      <a:solidFill>
                                        <a:srgbClr val="292929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tr-TR" sz="2100" b="0" i="0" smtClean="0">
                                      <a:solidFill>
                                        <a:srgbClr val="292929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t</m:t>
                                  </m:r>
                                </m:e>
                                <m:sub>
                                  <m:r>
                                    <a:rPr lang="tr-TR" sz="2100" b="0" i="0" smtClean="0">
                                      <a:solidFill>
                                        <a:srgbClr val="292929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tr-TR" sz="2100" b="0" i="1" smtClean="0">
                                      <a:solidFill>
                                        <a:srgbClr val="292929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tr-TR" sz="2100" b="0" i="0" smtClean="0">
                                      <a:solidFill>
                                        <a:srgbClr val="292929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T</m:t>
                                  </m:r>
                                </m:e>
                                <m:sub>
                                  <m:r>
                                    <a:rPr lang="tr-TR" sz="2100" b="0" i="0" smtClean="0">
                                      <a:solidFill>
                                        <a:srgbClr val="292929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tr-TR" sz="2100" b="0" i="0" smtClean="0">
                          <a:solidFill>
                            <a:srgbClr val="292929"/>
                          </a:solidFill>
                          <a:latin typeface="Cambria Math"/>
                          <a:ea typeface="Cambria Math"/>
                        </a:rPr>
                        <m:t>=−2</m:t>
                      </m:r>
                      <m:r>
                        <m:rPr>
                          <m:sty m:val="p"/>
                        </m:rPr>
                        <a:rPr lang="tr-TR" sz="2100" b="0" i="0" smtClean="0">
                          <a:solidFill>
                            <a:srgbClr val="292929"/>
                          </a:solidFill>
                          <a:latin typeface="Cambria Math"/>
                          <a:ea typeface="Cambria Math"/>
                        </a:rPr>
                        <m:t>π</m:t>
                      </m:r>
                      <m:f>
                        <m:fPr>
                          <m:ctrlPr>
                            <a:rPr lang="tr-TR" sz="2100" b="0" i="1" smtClean="0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tr-TR" sz="2100" b="0" i="0" smtClean="0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  <m:t>0,005</m:t>
                          </m:r>
                        </m:num>
                        <m:den>
                          <m:f>
                            <m:fPr>
                              <m:ctrlPr>
                                <a:rPr lang="tr-TR" sz="2100" b="0" i="1" smtClean="0">
                                  <a:solidFill>
                                    <a:srgbClr val="292929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tr-TR" sz="2100" b="0" i="0" smtClean="0">
                                  <a:solidFill>
                                    <a:srgbClr val="292929"/>
                                  </a:solidFill>
                                  <a:latin typeface="Cambria Math"/>
                                  <a:ea typeface="Cambria Math"/>
                                </a:rPr>
                                <m:t>0,05</m:t>
                              </m:r>
                            </m:num>
                            <m:den>
                              <m:r>
                                <a:rPr lang="tr-TR" sz="2100" b="0" i="0" smtClean="0">
                                  <a:solidFill>
                                    <a:srgbClr val="292929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</m:den>
                      </m:f>
                      <m:r>
                        <a:rPr lang="tr-TR" sz="2100" b="0" i="0" smtClean="0">
                          <a:solidFill>
                            <a:srgbClr val="292929"/>
                          </a:solidFill>
                          <a:latin typeface="Cambria Math"/>
                          <a:ea typeface="Cambria Math"/>
                        </a:rPr>
                        <m:t>=−4</m:t>
                      </m:r>
                      <m:r>
                        <m:rPr>
                          <m:sty m:val="p"/>
                        </m:rPr>
                        <a:rPr lang="tr-TR" sz="2100" b="0" i="0" smtClean="0">
                          <a:solidFill>
                            <a:srgbClr val="292929"/>
                          </a:solidFill>
                          <a:latin typeface="Cambria Math"/>
                          <a:ea typeface="Cambria Math"/>
                        </a:rPr>
                        <m:t>π</m:t>
                      </m:r>
                      <m:f>
                        <m:fPr>
                          <m:ctrlPr>
                            <a:rPr lang="tr-TR" sz="2100" b="0" i="1" smtClean="0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tr-TR" sz="2100" b="0" i="0" smtClean="0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tr-TR" sz="2100" b="0" i="0" smtClean="0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  <m:t>10</m:t>
                          </m:r>
                        </m:den>
                      </m:f>
                      <m:r>
                        <a:rPr lang="tr-TR" sz="2100" b="0" i="0" smtClean="0">
                          <a:solidFill>
                            <a:srgbClr val="292929"/>
                          </a:solidFill>
                          <a:latin typeface="Cambria Math"/>
                          <a:ea typeface="Cambria Math"/>
                        </a:rPr>
                        <m:t>=−0,4</m:t>
                      </m:r>
                      <m:r>
                        <m:rPr>
                          <m:sty m:val="p"/>
                        </m:rPr>
                        <a:rPr lang="tr-TR" sz="2100" b="0" i="0" smtClean="0">
                          <a:solidFill>
                            <a:srgbClr val="292929"/>
                          </a:solidFill>
                          <a:latin typeface="Cambria Math"/>
                          <a:ea typeface="Cambria Math"/>
                        </a:rPr>
                        <m:t>π</m:t>
                      </m:r>
                    </m:oMath>
                  </m:oMathPara>
                </a14:m>
                <a:endParaRPr lang="tr-TR" sz="2100" b="0" dirty="0" smtClean="0">
                  <a:solidFill>
                    <a:srgbClr val="292929"/>
                  </a:solidFill>
                  <a:ea typeface="Cambria Math"/>
                </a:endParaRPr>
              </a:p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tr-TR" sz="2100" i="0" smtClean="0">
                          <a:solidFill>
                            <a:srgbClr val="292929"/>
                          </a:solidFill>
                          <a:latin typeface="Cambria Math"/>
                          <a:ea typeface="Cambria Math"/>
                        </a:rPr>
                        <m:t>⟹</m:t>
                      </m:r>
                      <m:r>
                        <m:rPr>
                          <m:sty m:val="p"/>
                        </m:rPr>
                        <a:rPr lang="tr-TR" sz="2100" b="0" i="0" smtClean="0">
                          <a:solidFill>
                            <a:srgbClr val="292929"/>
                          </a:solidFill>
                          <a:latin typeface="Cambria Math"/>
                          <a:ea typeface="Cambria Math"/>
                        </a:rPr>
                        <m:t>x</m:t>
                      </m:r>
                      <m:d>
                        <m:dPr>
                          <m:ctrlPr>
                            <a:rPr lang="tr-TR" sz="2100" b="0" i="1" smtClean="0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tr-TR" sz="2100" b="0" i="0" smtClean="0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  <m:t>t</m:t>
                          </m:r>
                        </m:e>
                      </m:d>
                      <m:r>
                        <a:rPr lang="tr-TR" sz="2100" b="0" i="0" smtClean="0">
                          <a:solidFill>
                            <a:srgbClr val="292929"/>
                          </a:solidFill>
                          <a:latin typeface="Cambria Math"/>
                          <a:ea typeface="Cambria Math"/>
                        </a:rPr>
                        <m:t>=20</m:t>
                      </m:r>
                      <m:func>
                        <m:funcPr>
                          <m:ctrlPr>
                            <a:rPr lang="tr-TR" sz="2100" b="0" i="1" smtClean="0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2100" b="0" i="0" smtClean="0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tr-TR" sz="2100" b="0" i="1" smtClean="0">
                                  <a:solidFill>
                                    <a:srgbClr val="292929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tr-TR" sz="2100" b="0" i="0" smtClean="0">
                                  <a:solidFill>
                                    <a:srgbClr val="292929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  <m:r>
                                <m:rPr>
                                  <m:sty m:val="p"/>
                                </m:rPr>
                                <a:rPr lang="tr-TR" sz="2100" b="0" i="0" smtClean="0">
                                  <a:solidFill>
                                    <a:srgbClr val="292929"/>
                                  </a:solidFill>
                                  <a:latin typeface="Cambria Math"/>
                                  <a:ea typeface="Cambria Math"/>
                                </a:rPr>
                                <m:t>π</m:t>
                              </m:r>
                              <m:d>
                                <m:dPr>
                                  <m:ctrlPr>
                                    <a:rPr lang="tr-TR" sz="2100" b="0" i="1" smtClean="0">
                                      <a:solidFill>
                                        <a:srgbClr val="292929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tr-TR" sz="2100" b="0" i="0" smtClean="0">
                                      <a:solidFill>
                                        <a:srgbClr val="292929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40</m:t>
                                  </m:r>
                                </m:e>
                              </m:d>
                              <m:r>
                                <m:rPr>
                                  <m:sty m:val="p"/>
                                </m:rPr>
                                <a:rPr lang="tr-TR" sz="2100" b="0" i="0" smtClean="0">
                                  <a:solidFill>
                                    <a:srgbClr val="292929"/>
                                  </a:solidFill>
                                  <a:latin typeface="Cambria Math"/>
                                  <a:ea typeface="Cambria Math"/>
                                </a:rPr>
                                <m:t>t</m:t>
                              </m:r>
                              <m:r>
                                <a:rPr lang="tr-TR" sz="2100" b="0" i="0" smtClean="0">
                                  <a:solidFill>
                                    <a:srgbClr val="292929"/>
                                  </a:solidFill>
                                  <a:latin typeface="Cambria Math"/>
                                  <a:ea typeface="Cambria Math"/>
                                </a:rPr>
                                <m:t>−0,4</m:t>
                              </m:r>
                              <m:r>
                                <m:rPr>
                                  <m:sty m:val="p"/>
                                </m:rPr>
                                <a:rPr lang="tr-TR" sz="2100" b="0" i="0" smtClean="0">
                                  <a:solidFill>
                                    <a:srgbClr val="292929"/>
                                  </a:solidFill>
                                  <a:latin typeface="Cambria Math"/>
                                  <a:ea typeface="Cambria Math"/>
                                </a:rPr>
                                <m:t>π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tr-TR" sz="2100" dirty="0">
                  <a:solidFill>
                    <a:srgbClr val="292929"/>
                  </a:solidFill>
                </a:endParaRPr>
              </a:p>
              <a:p>
                <a:pPr algn="just" eaLnBrk="1" hangingPunct="1"/>
                <a:endParaRPr lang="tr-TR" sz="2100" dirty="0" smtClean="0">
                  <a:solidFill>
                    <a:srgbClr val="292929"/>
                  </a:solidFill>
                </a:endParaRPr>
              </a:p>
              <a:p>
                <a:pPr algn="just" eaLnBrk="1" hangingPunct="1"/>
                <a:endParaRPr lang="tr-TR" sz="2100" dirty="0">
                  <a:solidFill>
                    <a:srgbClr val="292929"/>
                  </a:solidFill>
                </a:endParaRPr>
              </a:p>
              <a:p>
                <a:pPr algn="just" eaLnBrk="1" hangingPunct="1"/>
                <a:endParaRPr lang="tr-TR" sz="2100" dirty="0" smtClean="0">
                  <a:solidFill>
                    <a:srgbClr val="292929"/>
                  </a:solidFill>
                </a:endParaRPr>
              </a:p>
              <a:p>
                <a:pPr algn="just" eaLnBrk="1" hangingPunct="1"/>
                <a:endParaRPr lang="tr-TR" sz="2100" dirty="0">
                  <a:solidFill>
                    <a:srgbClr val="292929"/>
                  </a:solidFill>
                </a:endParaRPr>
              </a:p>
              <a:p>
                <a:pPr algn="just" eaLnBrk="1" hangingPunct="1"/>
                <a:endParaRPr lang="tr-TR" sz="2100" dirty="0" smtClean="0">
                  <a:solidFill>
                    <a:srgbClr val="292929"/>
                  </a:solidFill>
                </a:endParaRPr>
              </a:p>
              <a:p>
                <a:pPr algn="just" eaLnBrk="1" hangingPunct="1"/>
                <a:endParaRPr lang="tr-TR" sz="2100" dirty="0">
                  <a:solidFill>
                    <a:srgbClr val="292929"/>
                  </a:solidFill>
                </a:endParaRPr>
              </a:p>
              <a:p>
                <a:pPr algn="just" eaLnBrk="1" hangingPunct="1"/>
                <a:endParaRPr lang="tr-TR" sz="2100" dirty="0" smtClean="0">
                  <a:solidFill>
                    <a:srgbClr val="292929"/>
                  </a:solidFill>
                </a:endParaRPr>
              </a:p>
              <a:p>
                <a:pPr algn="just" eaLnBrk="1" hangingPunct="1"/>
                <a:endParaRPr lang="tr-TR" sz="2100" dirty="0" smtClean="0">
                  <a:solidFill>
                    <a:srgbClr val="292929"/>
                  </a:solidFill>
                </a:endParaRPr>
              </a:p>
              <a:p>
                <a:pPr algn="just" eaLnBrk="1" hangingPunct="1"/>
                <a:endParaRPr lang="tr-TR" sz="2100" dirty="0">
                  <a:solidFill>
                    <a:srgbClr val="292929"/>
                  </a:solidFill>
                </a:endParaRPr>
              </a:p>
              <a:p>
                <a:pPr algn="just" eaLnBrk="1" hangingPunct="1"/>
                <a:endParaRPr lang="tr-TR" sz="2100" dirty="0">
                  <a:solidFill>
                    <a:srgbClr val="292929"/>
                  </a:solidFill>
                </a:endParaRPr>
              </a:p>
              <a:p>
                <a:pPr algn="just" eaLnBrk="1" hangingPunct="1"/>
                <a:endParaRPr lang="tr-TR" sz="2100" b="1" dirty="0">
                  <a:solidFill>
                    <a:srgbClr val="292929"/>
                  </a:solidFill>
                </a:endParaRPr>
              </a:p>
              <a:p>
                <a:pPr eaLnBrk="1" hangingPunct="1"/>
                <a:endParaRPr lang="en-US" sz="2100" u="sng" dirty="0" smtClean="0">
                  <a:solidFill>
                    <a:srgbClr val="292929"/>
                  </a:solidFill>
                </a:endParaRPr>
              </a:p>
            </p:txBody>
          </p:sp>
        </mc:Choice>
        <mc:Fallback xmlns="">
          <p:sp>
            <p:nvSpPr>
              <p:cNvPr id="3" name="Rectangle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05000" y="1295400"/>
                <a:ext cx="5943600" cy="5257800"/>
              </a:xfrm>
              <a:prstGeom prst="rect">
                <a:avLst/>
              </a:prstGeom>
              <a:blipFill rotWithShape="1">
                <a:blip r:embed="rId2"/>
                <a:stretch>
                  <a:fillRect l="-1231" t="-696" r="-123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485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533400" y="6611938"/>
            <a:ext cx="8610600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000" dirty="0">
                <a:solidFill>
                  <a:schemeClr val="bg1"/>
                </a:solidFill>
              </a:rPr>
              <a:t>Copyright 20</a:t>
            </a:r>
            <a:r>
              <a:rPr lang="tr-TR" sz="1000" dirty="0">
                <a:solidFill>
                  <a:schemeClr val="bg1"/>
                </a:solidFill>
              </a:rPr>
              <a:t>12</a:t>
            </a:r>
            <a:r>
              <a:rPr lang="en-US" sz="1000" dirty="0">
                <a:solidFill>
                  <a:schemeClr val="bg1"/>
                </a:solidFill>
              </a:rPr>
              <a:t> | </a:t>
            </a:r>
            <a:r>
              <a:rPr lang="tr-TR" sz="1000" dirty="0">
                <a:solidFill>
                  <a:schemeClr val="bg1"/>
                </a:solidFill>
              </a:rPr>
              <a:t>Instructor: Dr. Gülden Köktürk</a:t>
            </a:r>
            <a:r>
              <a:rPr lang="en-US" sz="1000" dirty="0">
                <a:solidFill>
                  <a:schemeClr val="bg1"/>
                </a:solidFill>
              </a:rPr>
              <a:t> | </a:t>
            </a:r>
            <a:r>
              <a:rPr lang="tr-TR" sz="1000" dirty="0">
                <a:solidFill>
                  <a:schemeClr val="bg1"/>
                </a:solidFill>
              </a:rPr>
              <a:t>EED1004-INTRODUCTION TO SIGNAL PROCESSING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3" name="Rectangle 23"/>
          <p:cNvSpPr txBox="1">
            <a:spLocks noChangeArrowheads="1"/>
          </p:cNvSpPr>
          <p:nvPr/>
        </p:nvSpPr>
        <p:spPr>
          <a:xfrm>
            <a:off x="1752600" y="762000"/>
            <a:ext cx="4648200" cy="1219200"/>
          </a:xfrm>
          <a:prstGeom prst="rect">
            <a:avLst/>
          </a:prstGeom>
          <a:noFill/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tr-TR" sz="3000" dirty="0" smtClean="0">
                <a:solidFill>
                  <a:srgbClr val="1F6896"/>
                </a:solidFill>
              </a:rPr>
              <a:t>Complex Exponential Signals</a:t>
            </a:r>
            <a:r>
              <a:rPr lang="en-US" sz="3000" dirty="0" smtClean="0">
                <a:solidFill>
                  <a:srgbClr val="1F6896"/>
                </a:solidFill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4"/>
              <p:cNvSpPr txBox="1">
                <a:spLocks noChangeArrowheads="1"/>
              </p:cNvSpPr>
              <p:nvPr/>
            </p:nvSpPr>
            <p:spPr bwMode="auto">
              <a:xfrm>
                <a:off x="1905000" y="1981200"/>
                <a:ext cx="5943600" cy="4572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None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None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914400" indent="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None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371600" indent="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None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1828800" indent="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None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286000" indent="0" algn="ctr" rtl="0" fontAlgn="base">
                  <a:spcBef>
                    <a:spcPct val="20000"/>
                  </a:spcBef>
                  <a:spcAft>
                    <a:spcPct val="0"/>
                  </a:spcAft>
                  <a:buNone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743200" indent="0" algn="ctr" rtl="0" fontAlgn="base">
                  <a:spcBef>
                    <a:spcPct val="20000"/>
                  </a:spcBef>
                  <a:spcAft>
                    <a:spcPct val="0"/>
                  </a:spcAft>
                  <a:buNone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200400" indent="0" algn="ctr" rtl="0" fontAlgn="base">
                  <a:spcBef>
                    <a:spcPct val="20000"/>
                  </a:spcBef>
                  <a:spcAft>
                    <a:spcPct val="0"/>
                  </a:spcAft>
                  <a:buNone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657600" indent="0" algn="ctr" rtl="0" fontAlgn="base">
                  <a:spcBef>
                    <a:spcPct val="20000"/>
                  </a:spcBef>
                  <a:spcAft>
                    <a:spcPct val="0"/>
                  </a:spcAft>
                  <a:buNone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algn="just" eaLnBrk="1" hangingPunct="1"/>
                <a:r>
                  <a:rPr lang="tr-TR" sz="2100" i="0" dirty="0" smtClean="0">
                    <a:solidFill>
                      <a:srgbClr val="292929"/>
                    </a:solidFill>
                    <a:latin typeface="Cambria Math"/>
                    <a:ea typeface="Cambria Math"/>
                  </a:rPr>
                  <a:t>Analysis and manipulation of sinusoidal signals is greatly simplified by dealing with related signals called complex exponential signals.</a:t>
                </a:r>
              </a:p>
              <a:p>
                <a:pPr algn="just" eaLnBrk="1" hangingPunct="1"/>
                <a:r>
                  <a:rPr lang="tr-TR" sz="2100" dirty="0" smtClean="0">
                    <a:solidFill>
                      <a:srgbClr val="292929"/>
                    </a:solidFill>
                    <a:latin typeface="Cambria Math"/>
                    <a:ea typeface="Cambria Math"/>
                  </a:rPr>
                  <a:t>A </a:t>
                </a:r>
                <a:r>
                  <a:rPr lang="tr-TR" sz="2100" u="sng" dirty="0" smtClean="0">
                    <a:solidFill>
                      <a:srgbClr val="292929"/>
                    </a:solidFill>
                    <a:latin typeface="Cambria Math"/>
                    <a:ea typeface="Cambria Math"/>
                  </a:rPr>
                  <a:t>complex exponential</a:t>
                </a:r>
                <a:r>
                  <a:rPr lang="tr-TR" sz="2100" dirty="0" smtClean="0">
                    <a:solidFill>
                      <a:srgbClr val="292929"/>
                    </a:solidFill>
                    <a:latin typeface="Cambria Math"/>
                    <a:ea typeface="Cambria Math"/>
                  </a:rPr>
                  <a:t> signal is defined as</a:t>
                </a:r>
              </a:p>
              <a:p>
                <a:pPr algn="just" eaLnBrk="1" hangingPunct="1"/>
                <a:endParaRPr lang="tr-TR" sz="2100" dirty="0">
                  <a:solidFill>
                    <a:srgbClr val="292929"/>
                  </a:solidFill>
                  <a:latin typeface="Cambria Math"/>
                  <a:ea typeface="Cambria Math"/>
                </a:endParaRPr>
              </a:p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tr-TR" sz="2100" i="1" smtClean="0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tr-TR" sz="2100" b="0" i="0" smtClean="0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  <m:t>x</m:t>
                          </m:r>
                        </m:e>
                      </m:acc>
                      <m:d>
                        <m:dPr>
                          <m:ctrlPr>
                            <a:rPr lang="tr-TR" sz="2100" b="0" i="1" smtClean="0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tr-TR" sz="2100" b="0" i="0" smtClean="0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  <m:t>t</m:t>
                          </m:r>
                        </m:e>
                      </m:d>
                      <m:r>
                        <a:rPr lang="tr-TR" sz="2100" b="0" i="0" smtClean="0">
                          <a:solidFill>
                            <a:srgbClr val="292929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tr-TR" sz="2100" b="0" i="0" smtClean="0">
                          <a:solidFill>
                            <a:srgbClr val="292929"/>
                          </a:solidFill>
                          <a:latin typeface="Cambria Math"/>
                          <a:ea typeface="Cambria Math"/>
                        </a:rPr>
                        <m:t>A</m:t>
                      </m:r>
                      <m:sSup>
                        <m:sSupPr>
                          <m:ctrlPr>
                            <a:rPr lang="tr-TR" sz="2100" b="0" i="1" smtClean="0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tr-TR" sz="2100" b="0" i="0" smtClean="0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  <m:t>e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tr-TR" sz="2100" b="0" i="0" smtClean="0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  <m:t>j</m:t>
                          </m:r>
                          <m:d>
                            <m:dPr>
                              <m:ctrlPr>
                                <a:rPr lang="tr-TR" sz="2100" b="0" i="1" smtClean="0">
                                  <a:solidFill>
                                    <a:srgbClr val="292929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2100" b="0" i="1" smtClean="0">
                                      <a:solidFill>
                                        <a:srgbClr val="292929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tr-TR" sz="2100" b="0" i="0" smtClean="0">
                                      <a:solidFill>
                                        <a:srgbClr val="292929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ω</m:t>
                                  </m:r>
                                </m:e>
                                <m:sub>
                                  <m:r>
                                    <a:rPr lang="tr-TR" sz="2100" b="0" i="0" smtClean="0">
                                      <a:solidFill>
                                        <a:srgbClr val="292929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m:rPr>
                                  <m:sty m:val="p"/>
                                </m:rPr>
                                <a:rPr lang="tr-TR" sz="2100" b="0" i="0" smtClean="0">
                                  <a:solidFill>
                                    <a:srgbClr val="292929"/>
                                  </a:solidFill>
                                  <a:latin typeface="Cambria Math"/>
                                  <a:ea typeface="Cambria Math"/>
                                </a:rPr>
                                <m:t>t</m:t>
                              </m:r>
                              <m:r>
                                <a:rPr lang="tr-TR" sz="2100" b="0" i="0" smtClean="0">
                                  <a:solidFill>
                                    <a:srgbClr val="292929"/>
                                  </a:solidFill>
                                  <a:latin typeface="Cambria Math"/>
                                  <a:ea typeface="Cambria Math"/>
                                </a:rPr>
                                <m:t>+∅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tr-TR" sz="2100" dirty="0" smtClean="0">
                  <a:solidFill>
                    <a:srgbClr val="292929"/>
                  </a:solidFill>
                  <a:latin typeface="Cambria Math"/>
                  <a:ea typeface="Cambria Math"/>
                </a:endParaRPr>
              </a:p>
              <a:p>
                <a:pPr algn="just" eaLnBrk="1" hangingPunct="1"/>
                <a:r>
                  <a:rPr lang="tr-TR" sz="2100" dirty="0" smtClean="0">
                    <a:solidFill>
                      <a:srgbClr val="292929"/>
                    </a:solidFill>
                    <a:latin typeface="Cambria Math"/>
                    <a:ea typeface="Cambria Math"/>
                  </a:rPr>
                  <a:t>Complex exponential signal is a complex-valued function of t.</a:t>
                </a:r>
              </a:p>
              <a:p>
                <a:pPr algn="just" eaLnBrk="1" hangingPunct="1"/>
                <a:r>
                  <a:rPr lang="tr-TR" sz="2100" dirty="0" smtClean="0">
                    <a:solidFill>
                      <a:srgbClr val="292929"/>
                    </a:solidFill>
                    <a:latin typeface="Cambria Math"/>
                    <a:ea typeface="Cambria Math"/>
                  </a:rPr>
                  <a:t>Magnitude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tr-TR" sz="2100" i="1">
                            <a:solidFill>
                              <a:srgbClr val="292929"/>
                            </a:solidFill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tr-TR" sz="2100">
                            <a:solidFill>
                              <a:srgbClr val="292929"/>
                            </a:solidFill>
                            <a:latin typeface="Cambria Math"/>
                            <a:ea typeface="Cambria Math"/>
                          </a:rPr>
                          <m:t>x</m:t>
                        </m:r>
                      </m:e>
                    </m:acc>
                    <m:d>
                      <m:dPr>
                        <m:ctrlPr>
                          <a:rPr lang="tr-TR" sz="2100" i="1">
                            <a:solidFill>
                              <a:srgbClr val="292929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tr-TR" sz="2100">
                            <a:solidFill>
                              <a:srgbClr val="292929"/>
                            </a:solidFill>
                            <a:latin typeface="Cambria Math"/>
                            <a:ea typeface="Cambria Math"/>
                          </a:rPr>
                          <m:t>t</m:t>
                        </m:r>
                      </m:e>
                    </m:d>
                  </m:oMath>
                </a14:m>
                <a:r>
                  <a:rPr lang="tr-TR" sz="2100" dirty="0" smtClean="0">
                    <a:solidFill>
                      <a:srgbClr val="292929"/>
                    </a:solidFill>
                    <a:latin typeface="Cambria Math"/>
                    <a:ea typeface="Cambria Math"/>
                  </a:rPr>
                  <a:t> is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tr-TR" sz="2100" i="1" smtClean="0">
                            <a:solidFill>
                              <a:srgbClr val="292929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tr-TR" sz="2100" i="1">
                                <a:solidFill>
                                  <a:srgbClr val="292929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tr-TR" sz="2100" i="0">
                                <a:solidFill>
                                  <a:srgbClr val="292929"/>
                                </a:solidFill>
                                <a:latin typeface="Cambria Math"/>
                                <a:ea typeface="Cambria Math"/>
                              </a:rPr>
                              <m:t>x</m:t>
                            </m:r>
                          </m:e>
                        </m:acc>
                        <m:d>
                          <m:dPr>
                            <m:ctrlPr>
                              <a:rPr lang="tr-TR" sz="2100" i="1">
                                <a:solidFill>
                                  <a:srgbClr val="292929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tr-TR" sz="2100" i="0">
                                <a:solidFill>
                                  <a:srgbClr val="292929"/>
                                </a:solidFill>
                                <a:latin typeface="Cambria Math"/>
                                <a:ea typeface="Cambria Math"/>
                              </a:rPr>
                              <m:t>t</m:t>
                            </m:r>
                          </m:e>
                        </m:d>
                      </m:e>
                    </m:d>
                    <m:r>
                      <a:rPr lang="tr-TR" sz="2100" b="0" i="0" smtClean="0">
                        <a:solidFill>
                          <a:srgbClr val="292929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tr-TR" sz="2100" b="0" i="0" smtClean="0">
                        <a:solidFill>
                          <a:srgbClr val="292929"/>
                        </a:solidFill>
                        <a:latin typeface="Cambria Math"/>
                        <a:ea typeface="Cambria Math"/>
                      </a:rPr>
                      <m:t>A</m:t>
                    </m:r>
                    <m:r>
                      <a:rPr lang="tr-TR" sz="2100" b="0" i="0" smtClean="0">
                        <a:solidFill>
                          <a:srgbClr val="292929"/>
                        </a:solidFill>
                        <a:latin typeface="Cambria Math"/>
                        <a:ea typeface="Cambria Math"/>
                      </a:rPr>
                      <m:t>.</m:t>
                    </m:r>
                  </m:oMath>
                </a14:m>
                <a:endParaRPr lang="tr-TR" sz="2100" dirty="0" smtClean="0">
                  <a:solidFill>
                    <a:srgbClr val="292929"/>
                  </a:solidFill>
                  <a:latin typeface="Cambria Math"/>
                  <a:ea typeface="Cambria Math"/>
                </a:endParaRPr>
              </a:p>
              <a:p>
                <a:pPr algn="just" eaLnBrk="1" hangingPunct="1"/>
                <a:r>
                  <a:rPr lang="tr-TR" sz="2100" dirty="0" smtClean="0">
                    <a:solidFill>
                      <a:srgbClr val="292929"/>
                    </a:solidFill>
                    <a:latin typeface="Cambria Math"/>
                    <a:ea typeface="Cambria Math"/>
                  </a:rPr>
                  <a:t>Angle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tr-TR" sz="2100" i="1">
                            <a:solidFill>
                              <a:srgbClr val="292929"/>
                            </a:solidFill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tr-TR" sz="2100" i="0">
                            <a:solidFill>
                              <a:srgbClr val="292929"/>
                            </a:solidFill>
                            <a:latin typeface="Cambria Math"/>
                            <a:ea typeface="Cambria Math"/>
                          </a:rPr>
                          <m:t>x</m:t>
                        </m:r>
                      </m:e>
                    </m:acc>
                    <m:d>
                      <m:dPr>
                        <m:ctrlPr>
                          <a:rPr lang="tr-TR" sz="2100" i="1">
                            <a:solidFill>
                              <a:srgbClr val="292929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tr-TR" sz="2100" i="0">
                            <a:solidFill>
                              <a:srgbClr val="292929"/>
                            </a:solidFill>
                            <a:latin typeface="Cambria Math"/>
                            <a:ea typeface="Cambria Math"/>
                          </a:rPr>
                          <m:t>t</m:t>
                        </m:r>
                      </m:e>
                    </m:d>
                  </m:oMath>
                </a14:m>
                <a:r>
                  <a:rPr lang="tr-TR" sz="2100" dirty="0" smtClean="0">
                    <a:solidFill>
                      <a:srgbClr val="292929"/>
                    </a:solidFill>
                    <a:latin typeface="Cambria Math"/>
                    <a:ea typeface="Cambria Math"/>
                  </a:rPr>
                  <a:t> is</a:t>
                </a:r>
              </a:p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tr-TR" sz="2100" b="0" i="0" smtClean="0">
                          <a:solidFill>
                            <a:srgbClr val="292929"/>
                          </a:solidFill>
                          <a:latin typeface="Cambria Math"/>
                          <a:ea typeface="Cambria Math"/>
                        </a:rPr>
                        <m:t>arg</m:t>
                      </m:r>
                      <m:d>
                        <m:dPr>
                          <m:begChr m:val="{"/>
                          <m:endChr m:val="}"/>
                          <m:ctrlPr>
                            <a:rPr lang="tr-TR" sz="2100" b="0" i="1" smtClean="0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tr-TR" sz="2100" i="1">
                                  <a:solidFill>
                                    <a:srgbClr val="292929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tr-TR" sz="2100" i="0">
                                  <a:solidFill>
                                    <a:srgbClr val="292929"/>
                                  </a:solidFill>
                                  <a:latin typeface="Cambria Math"/>
                                  <a:ea typeface="Cambria Math"/>
                                </a:rPr>
                                <m:t>x</m:t>
                              </m:r>
                            </m:e>
                          </m:acc>
                          <m:d>
                            <m:dPr>
                              <m:ctrlPr>
                                <a:rPr lang="tr-TR" sz="2100" i="1">
                                  <a:solidFill>
                                    <a:srgbClr val="292929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tr-TR" sz="2100" i="0">
                                  <a:solidFill>
                                    <a:srgbClr val="292929"/>
                                  </a:solidFill>
                                  <a:latin typeface="Cambria Math"/>
                                  <a:ea typeface="Cambria Math"/>
                                </a:rPr>
                                <m:t>t</m:t>
                              </m:r>
                            </m:e>
                          </m:d>
                        </m:e>
                      </m:d>
                      <m:r>
                        <a:rPr lang="tr-TR" sz="2100" b="0" i="0" smtClean="0">
                          <a:solidFill>
                            <a:srgbClr val="292929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tr-TR" sz="2100" i="1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tr-TR" sz="2100" i="0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  <m:t>ω</m:t>
                          </m:r>
                        </m:e>
                        <m:sub>
                          <m:r>
                            <a:rPr lang="tr-TR" sz="2100" i="0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tr-TR" sz="2100" i="0">
                          <a:solidFill>
                            <a:srgbClr val="292929"/>
                          </a:solidFill>
                          <a:latin typeface="Cambria Math"/>
                          <a:ea typeface="Cambria Math"/>
                        </a:rPr>
                        <m:t>t</m:t>
                      </m:r>
                      <m:r>
                        <a:rPr lang="tr-TR" sz="2100" i="0">
                          <a:solidFill>
                            <a:srgbClr val="292929"/>
                          </a:solidFill>
                          <a:latin typeface="Cambria Math"/>
                          <a:ea typeface="Cambria Math"/>
                        </a:rPr>
                        <m:t>+∅</m:t>
                      </m:r>
                    </m:oMath>
                  </m:oMathPara>
                </a14:m>
                <a:endParaRPr lang="tr-TR" sz="2100" dirty="0" smtClean="0">
                  <a:solidFill>
                    <a:srgbClr val="292929"/>
                  </a:solidFill>
                  <a:latin typeface="Cambria Math"/>
                  <a:ea typeface="Cambria Math"/>
                </a:endParaRPr>
              </a:p>
              <a:p>
                <a:pPr algn="just" eaLnBrk="1" hangingPunct="1"/>
                <a:endParaRPr lang="tr-TR" sz="2100" i="0" dirty="0" smtClean="0">
                  <a:solidFill>
                    <a:srgbClr val="292929"/>
                  </a:solidFill>
                  <a:latin typeface="Cambria Math"/>
                  <a:ea typeface="Cambria Math"/>
                </a:endParaRPr>
              </a:p>
              <a:p>
                <a:pPr algn="just" eaLnBrk="1" hangingPunct="1"/>
                <a:endParaRPr lang="tr-TR" sz="2100" dirty="0">
                  <a:solidFill>
                    <a:srgbClr val="292929"/>
                  </a:solidFill>
                </a:endParaRPr>
              </a:p>
              <a:p>
                <a:pPr algn="just" eaLnBrk="1" hangingPunct="1"/>
                <a:endParaRPr lang="tr-TR" sz="2100" dirty="0" smtClean="0">
                  <a:solidFill>
                    <a:srgbClr val="292929"/>
                  </a:solidFill>
                </a:endParaRPr>
              </a:p>
              <a:p>
                <a:pPr algn="just" eaLnBrk="1" hangingPunct="1"/>
                <a:endParaRPr lang="tr-TR" sz="2100" dirty="0">
                  <a:solidFill>
                    <a:srgbClr val="292929"/>
                  </a:solidFill>
                </a:endParaRPr>
              </a:p>
              <a:p>
                <a:pPr algn="just" eaLnBrk="1" hangingPunct="1"/>
                <a:endParaRPr lang="tr-TR" sz="2100" dirty="0" smtClean="0">
                  <a:solidFill>
                    <a:srgbClr val="292929"/>
                  </a:solidFill>
                </a:endParaRPr>
              </a:p>
              <a:p>
                <a:pPr algn="just" eaLnBrk="1" hangingPunct="1"/>
                <a:endParaRPr lang="tr-TR" sz="2100" dirty="0">
                  <a:solidFill>
                    <a:srgbClr val="292929"/>
                  </a:solidFill>
                </a:endParaRPr>
              </a:p>
              <a:p>
                <a:pPr algn="just" eaLnBrk="1" hangingPunct="1"/>
                <a:endParaRPr lang="tr-TR" sz="2100" dirty="0" smtClean="0">
                  <a:solidFill>
                    <a:srgbClr val="292929"/>
                  </a:solidFill>
                </a:endParaRPr>
              </a:p>
              <a:p>
                <a:pPr algn="just" eaLnBrk="1" hangingPunct="1"/>
                <a:endParaRPr lang="tr-TR" sz="2100" dirty="0">
                  <a:solidFill>
                    <a:srgbClr val="292929"/>
                  </a:solidFill>
                </a:endParaRPr>
              </a:p>
              <a:p>
                <a:pPr algn="just" eaLnBrk="1" hangingPunct="1"/>
                <a:endParaRPr lang="tr-TR" sz="2100" dirty="0" smtClean="0">
                  <a:solidFill>
                    <a:srgbClr val="292929"/>
                  </a:solidFill>
                </a:endParaRPr>
              </a:p>
              <a:p>
                <a:pPr algn="just" eaLnBrk="1" hangingPunct="1"/>
                <a:endParaRPr lang="tr-TR" sz="2100" dirty="0" smtClean="0">
                  <a:solidFill>
                    <a:srgbClr val="292929"/>
                  </a:solidFill>
                </a:endParaRPr>
              </a:p>
              <a:p>
                <a:pPr algn="just" eaLnBrk="1" hangingPunct="1"/>
                <a:endParaRPr lang="tr-TR" sz="2100" dirty="0">
                  <a:solidFill>
                    <a:srgbClr val="292929"/>
                  </a:solidFill>
                </a:endParaRPr>
              </a:p>
              <a:p>
                <a:pPr algn="just" eaLnBrk="1" hangingPunct="1"/>
                <a:endParaRPr lang="tr-TR" sz="2100" dirty="0">
                  <a:solidFill>
                    <a:srgbClr val="292929"/>
                  </a:solidFill>
                </a:endParaRPr>
              </a:p>
              <a:p>
                <a:pPr algn="just" eaLnBrk="1" hangingPunct="1"/>
                <a:endParaRPr lang="tr-TR" sz="2100" b="1" dirty="0">
                  <a:solidFill>
                    <a:srgbClr val="292929"/>
                  </a:solidFill>
                </a:endParaRPr>
              </a:p>
              <a:p>
                <a:pPr eaLnBrk="1" hangingPunct="1"/>
                <a:endParaRPr lang="en-US" sz="2100" u="sng" dirty="0" smtClean="0">
                  <a:solidFill>
                    <a:srgbClr val="292929"/>
                  </a:solidFill>
                </a:endParaRPr>
              </a:p>
            </p:txBody>
          </p:sp>
        </mc:Choice>
        <mc:Fallback xmlns="">
          <p:sp>
            <p:nvSpPr>
              <p:cNvPr id="4" name="Rectangle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05000" y="1981200"/>
                <a:ext cx="5943600" cy="4572000"/>
              </a:xfrm>
              <a:prstGeom prst="rect">
                <a:avLst/>
              </a:prstGeom>
              <a:blipFill rotWithShape="1">
                <a:blip r:embed="rId2"/>
                <a:stretch>
                  <a:fillRect l="-1231" t="-800" r="-123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4044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533400" y="6611938"/>
            <a:ext cx="8610600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000" dirty="0">
                <a:solidFill>
                  <a:schemeClr val="bg1"/>
                </a:solidFill>
              </a:rPr>
              <a:t>Copyright 20</a:t>
            </a:r>
            <a:r>
              <a:rPr lang="tr-TR" sz="1000" dirty="0">
                <a:solidFill>
                  <a:schemeClr val="bg1"/>
                </a:solidFill>
              </a:rPr>
              <a:t>12</a:t>
            </a:r>
            <a:r>
              <a:rPr lang="en-US" sz="1000" dirty="0">
                <a:solidFill>
                  <a:schemeClr val="bg1"/>
                </a:solidFill>
              </a:rPr>
              <a:t> | </a:t>
            </a:r>
            <a:r>
              <a:rPr lang="tr-TR" sz="1000" dirty="0">
                <a:solidFill>
                  <a:schemeClr val="bg1"/>
                </a:solidFill>
              </a:rPr>
              <a:t>Instructor: Dr. Gülden Köktürk</a:t>
            </a:r>
            <a:r>
              <a:rPr lang="en-US" sz="1000" dirty="0">
                <a:solidFill>
                  <a:schemeClr val="bg1"/>
                </a:solidFill>
              </a:rPr>
              <a:t> | </a:t>
            </a:r>
            <a:r>
              <a:rPr lang="tr-TR" sz="1000" dirty="0">
                <a:solidFill>
                  <a:schemeClr val="bg1"/>
                </a:solidFill>
              </a:rPr>
              <a:t>EED1004-INTRODUCTION TO SIGNAL PROCESSING</a:t>
            </a:r>
            <a:endParaRPr lang="en-US" sz="8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34"/>
              <p:cNvSpPr txBox="1">
                <a:spLocks noChangeArrowheads="1"/>
              </p:cNvSpPr>
              <p:nvPr/>
            </p:nvSpPr>
            <p:spPr bwMode="auto">
              <a:xfrm>
                <a:off x="1905000" y="1981200"/>
                <a:ext cx="5943600" cy="4572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None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None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914400" indent="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None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371600" indent="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None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1828800" indent="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None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286000" indent="0" algn="ctr" rtl="0" fontAlgn="base">
                  <a:spcBef>
                    <a:spcPct val="20000"/>
                  </a:spcBef>
                  <a:spcAft>
                    <a:spcPct val="0"/>
                  </a:spcAft>
                  <a:buNone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743200" indent="0" algn="ctr" rtl="0" fontAlgn="base">
                  <a:spcBef>
                    <a:spcPct val="20000"/>
                  </a:spcBef>
                  <a:spcAft>
                    <a:spcPct val="0"/>
                  </a:spcAft>
                  <a:buNone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200400" indent="0" algn="ctr" rtl="0" fontAlgn="base">
                  <a:spcBef>
                    <a:spcPct val="20000"/>
                  </a:spcBef>
                  <a:spcAft>
                    <a:spcPct val="0"/>
                  </a:spcAft>
                  <a:buNone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657600" indent="0" algn="ctr" rtl="0" fontAlgn="base">
                  <a:spcBef>
                    <a:spcPct val="20000"/>
                  </a:spcBef>
                  <a:spcAft>
                    <a:spcPct val="0"/>
                  </a:spcAft>
                  <a:buNone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algn="just" eaLnBrk="1" hangingPunct="1"/>
                <a:r>
                  <a:rPr lang="tr-TR" sz="2100" i="0" dirty="0" smtClean="0">
                    <a:solidFill>
                      <a:srgbClr val="292929"/>
                    </a:solidFill>
                    <a:latin typeface="Cambria Math"/>
                    <a:ea typeface="Cambria Math"/>
                  </a:rPr>
                  <a:t>Using </a:t>
                </a:r>
                <a:r>
                  <a:rPr lang="tr-TR" sz="2100" i="0" u="sng" dirty="0" smtClean="0">
                    <a:solidFill>
                      <a:srgbClr val="292929"/>
                    </a:solidFill>
                    <a:latin typeface="Cambria Math"/>
                    <a:ea typeface="Cambria Math"/>
                  </a:rPr>
                  <a:t>Euler’s formula</a:t>
                </a:r>
                <a:endParaRPr lang="tr-TR" sz="2100" i="0" dirty="0" smtClean="0">
                  <a:solidFill>
                    <a:srgbClr val="292929"/>
                  </a:solidFill>
                  <a:latin typeface="Cambria Math"/>
                  <a:ea typeface="Cambria Math"/>
                </a:endParaRPr>
              </a:p>
              <a:p>
                <a:pPr algn="just" eaLnBrk="1" hangingPunct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tr-TR" sz="2100" i="1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tr-TR" sz="2100" i="0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  <m:t>x</m:t>
                          </m:r>
                        </m:e>
                      </m:acc>
                      <m:d>
                        <m:dPr>
                          <m:ctrlPr>
                            <a:rPr lang="tr-TR" sz="2100" i="1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tr-TR" sz="2100" i="0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  <m:t>t</m:t>
                          </m:r>
                        </m:e>
                      </m:d>
                      <m:r>
                        <a:rPr lang="tr-TR" sz="2100" i="0">
                          <a:solidFill>
                            <a:srgbClr val="292929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limLow>
                        <m:limLowPr>
                          <m:ctrlPr>
                            <a:rPr lang="tr-TR" sz="2100" i="1" smtClean="0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tr-TR" sz="2100" i="1" smtClean="0">
                                  <a:solidFill>
                                    <a:srgbClr val="292929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groupChrPr>
                            <m:e>
                              <m:r>
                                <m:rPr>
                                  <m:sty m:val="p"/>
                                </m:rPr>
                                <a:rPr lang="tr-TR" sz="2100" b="0" i="0" smtClean="0">
                                  <a:solidFill>
                                    <a:srgbClr val="292929"/>
                                  </a:solidFill>
                                  <a:latin typeface="Cambria Math"/>
                                  <a:ea typeface="Cambria Math"/>
                                </a:rPr>
                                <m:t>A</m:t>
                              </m:r>
                            </m:e>
                          </m:groupChr>
                        </m:e>
                        <m:lim>
                          <m:r>
                            <m:rPr>
                              <m:sty m:val="p"/>
                            </m:rPr>
                            <a:rPr lang="tr-TR" sz="2100" b="0" i="0" smtClean="0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  <m:t>amplitude</m:t>
                          </m:r>
                          <m:r>
                            <a:rPr lang="tr-TR" sz="2100" b="0" i="0" smtClean="0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  <m:t>&gt;0</m:t>
                          </m:r>
                        </m:lim>
                      </m:limLow>
                      <m:sSup>
                        <m:sSupPr>
                          <m:ctrlPr>
                            <a:rPr lang="tr-TR" sz="2100" i="1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tr-TR" sz="2100" i="0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  <m:t>e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tr-TR" sz="2100" i="0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  <m:t>j</m:t>
                          </m:r>
                          <m:d>
                            <m:dPr>
                              <m:ctrlPr>
                                <a:rPr lang="tr-TR" sz="2100" i="1">
                                  <a:solidFill>
                                    <a:srgbClr val="292929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limLow>
                                <m:limLowPr>
                                  <m:ctrlPr>
                                    <a:rPr lang="tr-TR" sz="2100" i="1" smtClean="0">
                                      <a:solidFill>
                                        <a:srgbClr val="292929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limLowPr>
                                <m:e>
                                  <m:groupChr>
                                    <m:groupChrPr>
                                      <m:chr m:val="⏟"/>
                                      <m:ctrlPr>
                                        <a:rPr lang="tr-TR" sz="2100" i="1" smtClean="0">
                                          <a:solidFill>
                                            <a:srgbClr val="292929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groupChrPr>
                                    <m:e>
                                      <m:sSub>
                                        <m:sSubPr>
                                          <m:ctrlPr>
                                            <a:rPr lang="tr-TR" sz="2100" i="1">
                                              <a:solidFill>
                                                <a:srgbClr val="292929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tr-TR" sz="2100" i="0">
                                              <a:solidFill>
                                                <a:srgbClr val="292929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ω</m:t>
                                          </m:r>
                                        </m:e>
                                        <m:sub>
                                          <m:r>
                                            <a:rPr lang="tr-TR" sz="2100" i="0">
                                              <a:solidFill>
                                                <a:srgbClr val="292929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e>
                                  </m:groupChr>
                                </m:e>
                                <m:lim>
                                  <m:r>
                                    <m:rPr>
                                      <m:sty m:val="p"/>
                                    </m:rPr>
                                    <a:rPr lang="tr-TR" sz="2100" b="0" i="0" smtClean="0">
                                      <a:solidFill>
                                        <a:srgbClr val="292929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frequency</m:t>
                                  </m:r>
                                  <m:r>
                                    <a:rPr lang="tr-TR" sz="2100" b="0" i="0" smtClean="0">
                                      <a:solidFill>
                                        <a:srgbClr val="292929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 (</m:t>
                                  </m:r>
                                  <m:f>
                                    <m:fPr>
                                      <m:ctrlPr>
                                        <a:rPr lang="tr-TR" sz="2100" b="0" i="1" smtClean="0">
                                          <a:solidFill>
                                            <a:srgbClr val="292929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m:rPr>
                                          <m:sty m:val="p"/>
                                        </m:rPr>
                                        <a:rPr lang="tr-TR" sz="2100" b="0" i="0" smtClean="0">
                                          <a:solidFill>
                                            <a:srgbClr val="292929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rad</m:t>
                                      </m:r>
                                    </m:num>
                                    <m:den>
                                      <m:r>
                                        <m:rPr>
                                          <m:sty m:val="p"/>
                                        </m:rPr>
                                        <a:rPr lang="tr-TR" sz="2100" b="0" i="0" smtClean="0">
                                          <a:solidFill>
                                            <a:srgbClr val="292929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sec</m:t>
                                      </m:r>
                                    </m:den>
                                  </m:f>
                                  <m:r>
                                    <a:rPr lang="tr-TR" sz="2100" b="0" i="0" smtClean="0">
                                      <a:solidFill>
                                        <a:srgbClr val="292929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)</m:t>
                                  </m:r>
                                </m:lim>
                              </m:limLow>
                              <m:r>
                                <m:rPr>
                                  <m:sty m:val="p"/>
                                </m:rPr>
                                <a:rPr lang="tr-TR" sz="2100" i="0">
                                  <a:solidFill>
                                    <a:srgbClr val="292929"/>
                                  </a:solidFill>
                                  <a:latin typeface="Cambria Math"/>
                                  <a:ea typeface="Cambria Math"/>
                                </a:rPr>
                                <m:t>t</m:t>
                              </m:r>
                              <m:r>
                                <a:rPr lang="tr-TR" sz="2100" i="0">
                                  <a:solidFill>
                                    <a:srgbClr val="292929"/>
                                  </a:solidFill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limLow>
                                <m:limLowPr>
                                  <m:ctrlPr>
                                    <a:rPr lang="tr-TR" sz="2100" i="1" smtClean="0">
                                      <a:solidFill>
                                        <a:srgbClr val="292929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limLowPr>
                                <m:e>
                                  <m:groupChr>
                                    <m:groupChrPr>
                                      <m:chr m:val="⏟"/>
                                      <m:ctrlPr>
                                        <a:rPr lang="tr-TR" sz="2100" i="1" smtClean="0">
                                          <a:solidFill>
                                            <a:srgbClr val="292929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groupChrPr>
                                    <m:e>
                                      <m:r>
                                        <a:rPr lang="tr-TR" sz="2100" i="0">
                                          <a:solidFill>
                                            <a:srgbClr val="292929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∅</m:t>
                                      </m:r>
                                    </m:e>
                                  </m:groupChr>
                                </m:e>
                                <m:lim>
                                  <m:r>
                                    <m:rPr>
                                      <m:sty m:val="p"/>
                                    </m:rPr>
                                    <a:rPr lang="tr-TR" sz="2100" b="0" i="0" smtClean="0">
                                      <a:solidFill>
                                        <a:srgbClr val="292929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phase</m:t>
                                  </m:r>
                                  <m:r>
                                    <a:rPr lang="tr-TR" sz="2100" b="0" i="0" smtClean="0">
                                      <a:solidFill>
                                        <a:srgbClr val="292929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 (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tr-TR" sz="2100" b="0" i="0" smtClean="0">
                                      <a:solidFill>
                                        <a:srgbClr val="292929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rad</m:t>
                                  </m:r>
                                  <m:r>
                                    <a:rPr lang="tr-TR" sz="2100" b="0" i="0" smtClean="0">
                                      <a:solidFill>
                                        <a:srgbClr val="292929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)</m:t>
                                  </m:r>
                                </m:lim>
                              </m:limLow>
                            </m:e>
                          </m:d>
                        </m:sup>
                      </m:sSup>
                      <m:r>
                        <a:rPr lang="tr-TR" sz="2100" b="0" i="0" smtClean="0">
                          <a:solidFill>
                            <a:srgbClr val="292929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tr-TR" sz="2100" i="0">
                          <a:solidFill>
                            <a:srgbClr val="292929"/>
                          </a:solidFill>
                          <a:latin typeface="Cambria Math"/>
                          <a:ea typeface="Cambria Math"/>
                        </a:rPr>
                        <m:t>Acos</m:t>
                      </m:r>
                      <m:d>
                        <m:dPr>
                          <m:ctrlPr>
                            <a:rPr lang="tr-TR" sz="2100" i="1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tr-TR" sz="2100" i="0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tr-TR" sz="2100" i="0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  <m:t>π</m:t>
                          </m:r>
                          <m:sSub>
                            <m:sSubPr>
                              <m:ctrlPr>
                                <a:rPr lang="tr-TR" sz="2100" i="1">
                                  <a:solidFill>
                                    <a:srgbClr val="292929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tr-TR" sz="2100" i="0">
                                  <a:solidFill>
                                    <a:srgbClr val="292929"/>
                                  </a:solidFill>
                                  <a:latin typeface="Cambria Math"/>
                                  <a:ea typeface="Cambria Math"/>
                                </a:rPr>
                                <m:t>f</m:t>
                              </m:r>
                            </m:e>
                            <m:sub>
                              <m:r>
                                <a:rPr lang="tr-TR" sz="2100" i="0">
                                  <a:solidFill>
                                    <a:srgbClr val="292929"/>
                                  </a:solidFill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tr-TR" sz="2100" i="0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  <m:t>t</m:t>
                          </m:r>
                          <m:r>
                            <a:rPr lang="tr-TR" sz="2100" i="0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tr-TR" sz="2100" i="0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  <m:t>ϕ</m:t>
                          </m:r>
                        </m:e>
                      </m:d>
                      <m:r>
                        <a:rPr lang="tr-TR" sz="2100" b="0" i="0" smtClean="0">
                          <a:solidFill>
                            <a:srgbClr val="292929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tr-TR" sz="2100" b="0" i="0" smtClean="0">
                          <a:solidFill>
                            <a:srgbClr val="292929"/>
                          </a:solidFill>
                          <a:latin typeface="Cambria Math"/>
                          <a:ea typeface="Cambria Math"/>
                        </a:rPr>
                        <m:t>jAsin</m:t>
                      </m:r>
                      <m:r>
                        <a:rPr lang="tr-TR" sz="2100" i="0">
                          <a:solidFill>
                            <a:srgbClr val="292929"/>
                          </a:solidFill>
                          <a:latin typeface="Cambria Math"/>
                          <a:ea typeface="Cambria Math"/>
                        </a:rPr>
                        <m:t>(2</m:t>
                      </m:r>
                      <m:r>
                        <m:rPr>
                          <m:sty m:val="p"/>
                        </m:rPr>
                        <a:rPr lang="tr-TR" sz="2100" i="0">
                          <a:solidFill>
                            <a:srgbClr val="292929"/>
                          </a:solidFill>
                          <a:latin typeface="Cambria Math"/>
                          <a:ea typeface="Cambria Math"/>
                        </a:rPr>
                        <m:t>π</m:t>
                      </m:r>
                      <m:sSub>
                        <m:sSubPr>
                          <m:ctrlPr>
                            <a:rPr lang="tr-TR" sz="2100" i="1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tr-TR" sz="2100" i="0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  <m:t>f</m:t>
                          </m:r>
                        </m:e>
                        <m:sub>
                          <m:r>
                            <a:rPr lang="tr-TR" sz="2100" i="0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tr-TR" sz="2100" i="0">
                          <a:solidFill>
                            <a:srgbClr val="292929"/>
                          </a:solidFill>
                          <a:latin typeface="Cambria Math"/>
                          <a:ea typeface="Cambria Math"/>
                        </a:rPr>
                        <m:t>t</m:t>
                      </m:r>
                      <m:r>
                        <a:rPr lang="tr-TR" sz="2100" i="0">
                          <a:solidFill>
                            <a:srgbClr val="292929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tr-TR" sz="2100" i="0">
                          <a:solidFill>
                            <a:srgbClr val="292929"/>
                          </a:solidFill>
                          <a:latin typeface="Cambria Math"/>
                          <a:ea typeface="Cambria Math"/>
                        </a:rPr>
                        <m:t>ϕ</m:t>
                      </m:r>
                      <m:r>
                        <a:rPr lang="tr-TR" sz="2100" i="0">
                          <a:solidFill>
                            <a:srgbClr val="292929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tr-TR" sz="2100" dirty="0" smtClean="0">
                  <a:solidFill>
                    <a:srgbClr val="292929"/>
                  </a:solidFill>
                </a:endParaRPr>
              </a:p>
              <a:p>
                <a:pPr algn="just" eaLnBrk="1" hangingPunct="1"/>
                <a:endParaRPr lang="tr-TR" sz="2100" dirty="0">
                  <a:solidFill>
                    <a:srgbClr val="292929"/>
                  </a:solidFill>
                </a:endParaRPr>
              </a:p>
              <a:p>
                <a:pPr algn="just" eaLnBrk="1" hangingPunct="1"/>
                <a:r>
                  <a:rPr lang="tr-TR" sz="2100" dirty="0" smtClean="0">
                    <a:solidFill>
                      <a:srgbClr val="292929"/>
                    </a:solidFill>
                  </a:rPr>
                  <a:t>Let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tr-TR" sz="2100" i="1">
                            <a:solidFill>
                              <a:srgbClr val="292929"/>
                            </a:solidFill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tr-TR" sz="2100" i="0">
                            <a:solidFill>
                              <a:srgbClr val="292929"/>
                            </a:solidFill>
                            <a:latin typeface="Cambria Math"/>
                            <a:ea typeface="Cambria Math"/>
                          </a:rPr>
                          <m:t>x</m:t>
                        </m:r>
                      </m:e>
                    </m:acc>
                    <m:d>
                      <m:dPr>
                        <m:ctrlPr>
                          <a:rPr lang="tr-TR" sz="2100" i="1">
                            <a:solidFill>
                              <a:srgbClr val="292929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tr-TR" sz="2100" i="0">
                            <a:solidFill>
                              <a:srgbClr val="292929"/>
                            </a:solidFill>
                            <a:latin typeface="Cambria Math"/>
                            <a:ea typeface="Cambria Math"/>
                          </a:rPr>
                          <m:t>t</m:t>
                        </m:r>
                      </m:e>
                    </m:d>
                    <m:r>
                      <a:rPr lang="tr-TR" sz="2100" i="0">
                        <a:solidFill>
                          <a:srgbClr val="292929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tr-TR" sz="2100" b="0" i="0" smtClean="0">
                        <a:solidFill>
                          <a:srgbClr val="292929"/>
                        </a:solidFill>
                        <a:latin typeface="Cambria Math"/>
                        <a:ea typeface="Cambria Math"/>
                      </a:rPr>
                      <m:t>20</m:t>
                    </m:r>
                    <m:sSup>
                      <m:sSupPr>
                        <m:ctrlPr>
                          <a:rPr lang="tr-TR" sz="2100" i="1">
                            <a:solidFill>
                              <a:srgbClr val="292929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tr-TR" sz="2100" i="0">
                            <a:solidFill>
                              <a:srgbClr val="292929"/>
                            </a:solidFill>
                            <a:latin typeface="Cambria Math"/>
                            <a:ea typeface="Cambria Math"/>
                          </a:rPr>
                          <m:t>e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tr-TR" sz="2100" i="0">
                            <a:solidFill>
                              <a:srgbClr val="292929"/>
                            </a:solidFill>
                            <a:latin typeface="Cambria Math"/>
                            <a:ea typeface="Cambria Math"/>
                          </a:rPr>
                          <m:t>j</m:t>
                        </m:r>
                        <m:d>
                          <m:dPr>
                            <m:ctrlPr>
                              <a:rPr lang="tr-TR" sz="2100" i="1">
                                <a:solidFill>
                                  <a:srgbClr val="292929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tr-TR" sz="2100" b="0" i="0" smtClean="0">
                                <a:solidFill>
                                  <a:srgbClr val="292929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lang="tr-TR" sz="2100" b="0" i="0" smtClean="0">
                                <a:solidFill>
                                  <a:srgbClr val="292929"/>
                                </a:solidFill>
                                <a:latin typeface="Cambria Math"/>
                                <a:ea typeface="Cambria Math"/>
                              </a:rPr>
                              <m:t>π</m:t>
                            </m:r>
                            <m:d>
                              <m:dPr>
                                <m:ctrlPr>
                                  <a:rPr lang="tr-TR" sz="2100" b="0" i="1" smtClean="0">
                                    <a:solidFill>
                                      <a:srgbClr val="292929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tr-TR" sz="2100" b="0" i="0" smtClean="0">
                                    <a:solidFill>
                                      <a:srgbClr val="292929"/>
                                    </a:solidFill>
                                    <a:latin typeface="Cambria Math"/>
                                    <a:ea typeface="Cambria Math"/>
                                  </a:rPr>
                                  <m:t>40</m:t>
                                </m:r>
                              </m:e>
                            </m:d>
                            <m:r>
                              <m:rPr>
                                <m:sty m:val="p"/>
                              </m:rPr>
                              <a:rPr lang="tr-TR" sz="2100" b="0" i="0" smtClean="0">
                                <a:solidFill>
                                  <a:srgbClr val="292929"/>
                                </a:solidFill>
                                <a:latin typeface="Cambria Math"/>
                                <a:ea typeface="Cambria Math"/>
                              </a:rPr>
                              <m:t>t</m:t>
                            </m:r>
                            <m:r>
                              <a:rPr lang="tr-TR" sz="2100" b="0" i="0" smtClean="0">
                                <a:solidFill>
                                  <a:srgbClr val="292929"/>
                                </a:solidFill>
                                <a:latin typeface="Cambria Math"/>
                                <a:ea typeface="Cambria Math"/>
                              </a:rPr>
                              <m:t>−0,4</m:t>
                            </m:r>
                            <m:r>
                              <m:rPr>
                                <m:sty m:val="p"/>
                              </m:rPr>
                              <a:rPr lang="tr-TR" sz="2100" b="0" i="0" smtClean="0">
                                <a:solidFill>
                                  <a:srgbClr val="292929"/>
                                </a:solidFill>
                                <a:latin typeface="Cambria Math"/>
                                <a:ea typeface="Cambria Math"/>
                              </a:rPr>
                              <m:t>π</m:t>
                            </m:r>
                          </m:e>
                        </m:d>
                      </m:sup>
                    </m:sSup>
                  </m:oMath>
                </a14:m>
                <a:endParaRPr lang="tr-TR" sz="2100" dirty="0" smtClean="0">
                  <a:solidFill>
                    <a:srgbClr val="292929"/>
                  </a:solidFill>
                  <a:ea typeface="Cambria Math"/>
                </a:endParaRPr>
              </a:p>
              <a:p>
                <a:pPr algn="just" eaLnBrk="1" hangingPunct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tr-TR" sz="2100" b="0" i="0" smtClean="0">
                          <a:solidFill>
                            <a:srgbClr val="292929"/>
                          </a:solidFill>
                          <a:latin typeface="Cambria Math"/>
                        </a:rPr>
                        <m:t>=20</m:t>
                      </m:r>
                      <m:r>
                        <m:rPr>
                          <m:sty m:val="p"/>
                        </m:rPr>
                        <a:rPr lang="tr-TR" sz="2100" b="0" i="0" smtClean="0">
                          <a:solidFill>
                            <a:srgbClr val="292929"/>
                          </a:solidFill>
                          <a:latin typeface="Cambria Math"/>
                        </a:rPr>
                        <m:t>cos</m:t>
                      </m:r>
                      <m:d>
                        <m:dPr>
                          <m:begChr m:val="["/>
                          <m:endChr m:val="]"/>
                          <m:ctrlPr>
                            <a:rPr lang="tr-TR" sz="2100" b="0" i="1" smtClean="0">
                              <a:solidFill>
                                <a:srgbClr val="292929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tr-TR" sz="2100" b="0" i="0" smtClean="0">
                              <a:solidFill>
                                <a:srgbClr val="292929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tr-TR" sz="2100" b="0" i="0" smtClean="0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  <m:t>π</m:t>
                          </m:r>
                          <m:d>
                            <m:dPr>
                              <m:ctrlPr>
                                <a:rPr lang="tr-TR" sz="2100" b="0" i="1" smtClean="0">
                                  <a:solidFill>
                                    <a:srgbClr val="292929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tr-TR" sz="2100" b="0" i="0" smtClean="0">
                                  <a:solidFill>
                                    <a:srgbClr val="292929"/>
                                  </a:solidFill>
                                  <a:latin typeface="Cambria Math"/>
                                  <a:ea typeface="Cambria Math"/>
                                </a:rPr>
                                <m:t>40</m:t>
                              </m:r>
                            </m:e>
                          </m:d>
                          <m:r>
                            <m:rPr>
                              <m:sty m:val="p"/>
                            </m:rPr>
                            <a:rPr lang="tr-TR" sz="2100" b="0" i="0" smtClean="0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  <m:t>t</m:t>
                          </m:r>
                          <m:r>
                            <a:rPr lang="tr-TR" sz="2100" b="0" i="0" smtClean="0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  <m:t>−0,4</m:t>
                          </m:r>
                          <m:r>
                            <m:rPr>
                              <m:sty m:val="p"/>
                            </m:rPr>
                            <a:rPr lang="tr-TR" sz="2100" b="0" i="0" smtClean="0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  <m:t>π</m:t>
                          </m:r>
                        </m:e>
                      </m:d>
                      <m:r>
                        <a:rPr lang="tr-TR" sz="2100" b="0" i="0" smtClean="0">
                          <a:solidFill>
                            <a:srgbClr val="292929"/>
                          </a:solidFill>
                          <a:latin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tr-TR" sz="2100" b="0" i="0" smtClean="0">
                          <a:solidFill>
                            <a:srgbClr val="292929"/>
                          </a:solidFill>
                          <a:latin typeface="Cambria Math"/>
                        </a:rPr>
                        <m:t>jsin</m:t>
                      </m:r>
                      <m:d>
                        <m:dPr>
                          <m:begChr m:val="["/>
                          <m:endChr m:val="]"/>
                          <m:ctrlPr>
                            <a:rPr lang="tr-TR" sz="2100" i="1">
                              <a:solidFill>
                                <a:srgbClr val="292929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tr-TR" sz="2100" i="0">
                              <a:solidFill>
                                <a:srgbClr val="292929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tr-TR" sz="2100" i="0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  <m:t>π</m:t>
                          </m:r>
                          <m:d>
                            <m:dPr>
                              <m:ctrlPr>
                                <a:rPr lang="tr-TR" sz="2100" i="1">
                                  <a:solidFill>
                                    <a:srgbClr val="292929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tr-TR" sz="2100" i="0">
                                  <a:solidFill>
                                    <a:srgbClr val="292929"/>
                                  </a:solidFill>
                                  <a:latin typeface="Cambria Math"/>
                                  <a:ea typeface="Cambria Math"/>
                                </a:rPr>
                                <m:t>40</m:t>
                              </m:r>
                            </m:e>
                          </m:d>
                          <m:r>
                            <m:rPr>
                              <m:sty m:val="p"/>
                            </m:rPr>
                            <a:rPr lang="tr-TR" sz="2100" i="0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  <m:t>t</m:t>
                          </m:r>
                          <m:r>
                            <a:rPr lang="tr-TR" sz="2100" i="0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  <m:t>−0,4</m:t>
                          </m:r>
                          <m:r>
                            <m:rPr>
                              <m:sty m:val="p"/>
                            </m:rPr>
                            <a:rPr lang="tr-TR" sz="2100" i="0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  <m:t>π</m:t>
                          </m:r>
                        </m:e>
                      </m:d>
                    </m:oMath>
                  </m:oMathPara>
                </a14:m>
                <a:endParaRPr lang="tr-TR" sz="2100" dirty="0" smtClean="0">
                  <a:solidFill>
                    <a:srgbClr val="292929"/>
                  </a:solidFill>
                  <a:ea typeface="Cambria Math"/>
                </a:endParaRPr>
              </a:p>
              <a:p>
                <a:pPr algn="just" eaLnBrk="1" hangingPunct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tr-TR" sz="2100" i="0">
                          <a:solidFill>
                            <a:srgbClr val="292929"/>
                          </a:solidFill>
                          <a:latin typeface="Cambria Math"/>
                        </a:rPr>
                        <m:t>=20</m:t>
                      </m:r>
                      <m:r>
                        <m:rPr>
                          <m:sty m:val="p"/>
                        </m:rPr>
                        <a:rPr lang="tr-TR" sz="2100" i="0">
                          <a:solidFill>
                            <a:srgbClr val="292929"/>
                          </a:solidFill>
                          <a:latin typeface="Cambria Math"/>
                        </a:rPr>
                        <m:t>cos</m:t>
                      </m:r>
                      <m:d>
                        <m:dPr>
                          <m:begChr m:val="["/>
                          <m:endChr m:val="]"/>
                          <m:ctrlPr>
                            <a:rPr lang="tr-TR" sz="2100" i="1">
                              <a:solidFill>
                                <a:srgbClr val="292929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tr-TR" sz="2100" i="0">
                              <a:solidFill>
                                <a:srgbClr val="292929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tr-TR" sz="2100" i="0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  <m:t>π</m:t>
                          </m:r>
                          <m:d>
                            <m:dPr>
                              <m:ctrlPr>
                                <a:rPr lang="tr-TR" sz="2100" i="1">
                                  <a:solidFill>
                                    <a:srgbClr val="292929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tr-TR" sz="2100" i="0">
                                  <a:solidFill>
                                    <a:srgbClr val="292929"/>
                                  </a:solidFill>
                                  <a:latin typeface="Cambria Math"/>
                                  <a:ea typeface="Cambria Math"/>
                                </a:rPr>
                                <m:t>40</m:t>
                              </m:r>
                            </m:e>
                          </m:d>
                          <m:r>
                            <m:rPr>
                              <m:sty m:val="p"/>
                            </m:rPr>
                            <a:rPr lang="tr-TR" sz="2100" i="0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  <m:t>t</m:t>
                          </m:r>
                          <m:r>
                            <a:rPr lang="tr-TR" sz="2100" i="0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  <m:t>−0,4</m:t>
                          </m:r>
                          <m:r>
                            <m:rPr>
                              <m:sty m:val="p"/>
                            </m:rPr>
                            <a:rPr lang="tr-TR" sz="2100" i="0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  <m:t>π</m:t>
                          </m:r>
                        </m:e>
                      </m:d>
                      <m:r>
                        <a:rPr lang="tr-TR" sz="2100" i="0">
                          <a:solidFill>
                            <a:srgbClr val="292929"/>
                          </a:solidFill>
                          <a:latin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tr-TR" sz="2100" i="0">
                          <a:solidFill>
                            <a:srgbClr val="292929"/>
                          </a:solidFill>
                          <a:latin typeface="Cambria Math"/>
                        </a:rPr>
                        <m:t>jcos</m:t>
                      </m:r>
                      <m:d>
                        <m:dPr>
                          <m:begChr m:val="["/>
                          <m:endChr m:val="]"/>
                          <m:ctrlPr>
                            <a:rPr lang="tr-TR" sz="2100" i="1">
                              <a:solidFill>
                                <a:srgbClr val="292929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tr-TR" sz="2100" i="0">
                              <a:solidFill>
                                <a:srgbClr val="292929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tr-TR" sz="2100" i="0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  <m:t>π</m:t>
                          </m:r>
                          <m:d>
                            <m:dPr>
                              <m:ctrlPr>
                                <a:rPr lang="tr-TR" sz="2100" i="1">
                                  <a:solidFill>
                                    <a:srgbClr val="292929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tr-TR" sz="2100" i="0">
                                  <a:solidFill>
                                    <a:srgbClr val="292929"/>
                                  </a:solidFill>
                                  <a:latin typeface="Cambria Math"/>
                                  <a:ea typeface="Cambria Math"/>
                                </a:rPr>
                                <m:t>40</m:t>
                              </m:r>
                            </m:e>
                          </m:d>
                          <m:r>
                            <m:rPr>
                              <m:sty m:val="p"/>
                            </m:rPr>
                            <a:rPr lang="tr-TR" sz="2100" i="0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  <m:t>t</m:t>
                          </m:r>
                          <m:r>
                            <a:rPr lang="tr-TR" sz="2100" i="0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  <m:t>−0,4</m:t>
                          </m:r>
                          <m:r>
                            <m:rPr>
                              <m:sty m:val="p"/>
                            </m:rPr>
                            <a:rPr lang="tr-TR" sz="2100" i="0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  <m:t>π</m:t>
                          </m:r>
                          <m:r>
                            <a:rPr lang="tr-TR" sz="2100" b="0" i="0" smtClean="0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tr-TR" sz="2100" b="0" i="1" smtClean="0">
                                  <a:solidFill>
                                    <a:srgbClr val="292929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tr-TR" sz="2100" b="0" i="0" smtClean="0">
                                  <a:solidFill>
                                    <a:srgbClr val="292929"/>
                                  </a:solidFill>
                                  <a:latin typeface="Cambria Math"/>
                                  <a:ea typeface="Cambria Math"/>
                                </a:rPr>
                                <m:t>π</m:t>
                              </m:r>
                            </m:num>
                            <m:den>
                              <m:r>
                                <a:rPr lang="tr-TR" sz="2100" b="0" i="0" smtClean="0">
                                  <a:solidFill>
                                    <a:srgbClr val="292929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tr-TR" sz="2100" dirty="0" smtClean="0">
                  <a:solidFill>
                    <a:srgbClr val="292929"/>
                  </a:solidFill>
                </a:endParaRPr>
              </a:p>
              <a:p>
                <a:pPr algn="just" eaLnBrk="1" hangingPunct="1"/>
                <a:r>
                  <a:rPr lang="tr-TR" sz="2100" dirty="0" smtClean="0">
                    <a:solidFill>
                      <a:srgbClr val="292929"/>
                    </a:solidFill>
                    <a:latin typeface="Cambria Math"/>
                    <a:ea typeface="Cambria Math"/>
                  </a:rPr>
                  <a:t>The phase difference between the two signals is 90° or </a:t>
                </a:r>
                <a:r>
                  <a:rPr lang="el-GR" sz="2100" dirty="0" smtClean="0">
                    <a:solidFill>
                      <a:srgbClr val="292929"/>
                    </a:solidFill>
                    <a:latin typeface="Cambria Math"/>
                    <a:ea typeface="Cambria Math"/>
                  </a:rPr>
                  <a:t>π</a:t>
                </a:r>
                <a:r>
                  <a:rPr lang="tr-TR" sz="2100" dirty="0" smtClean="0">
                    <a:solidFill>
                      <a:srgbClr val="292929"/>
                    </a:solidFill>
                    <a:latin typeface="Cambria Math"/>
                    <a:ea typeface="Cambria Math"/>
                  </a:rPr>
                  <a:t>/2 radians.</a:t>
                </a:r>
                <a:endParaRPr lang="tr-TR" sz="2100" dirty="0">
                  <a:solidFill>
                    <a:srgbClr val="292929"/>
                  </a:solidFill>
                </a:endParaRPr>
              </a:p>
              <a:p>
                <a:pPr algn="just" eaLnBrk="1" hangingPunct="1"/>
                <a:endParaRPr lang="tr-TR" sz="2100" dirty="0">
                  <a:solidFill>
                    <a:srgbClr val="292929"/>
                  </a:solidFill>
                </a:endParaRPr>
              </a:p>
              <a:p>
                <a:pPr algn="just" eaLnBrk="1" hangingPunct="1"/>
                <a:endParaRPr lang="tr-TR" sz="2100" i="0" dirty="0" smtClean="0">
                  <a:solidFill>
                    <a:srgbClr val="292929"/>
                  </a:solidFill>
                  <a:latin typeface="Cambria Math"/>
                  <a:ea typeface="Cambria Math"/>
                </a:endParaRPr>
              </a:p>
              <a:p>
                <a:pPr algn="just" eaLnBrk="1" hangingPunct="1"/>
                <a:endParaRPr lang="tr-TR" sz="2100" dirty="0">
                  <a:solidFill>
                    <a:srgbClr val="292929"/>
                  </a:solidFill>
                </a:endParaRPr>
              </a:p>
              <a:p>
                <a:pPr algn="just" eaLnBrk="1" hangingPunct="1"/>
                <a:endParaRPr lang="tr-TR" sz="2100" dirty="0" smtClean="0">
                  <a:solidFill>
                    <a:srgbClr val="292929"/>
                  </a:solidFill>
                </a:endParaRPr>
              </a:p>
              <a:p>
                <a:pPr algn="just" eaLnBrk="1" hangingPunct="1"/>
                <a:endParaRPr lang="tr-TR" sz="2100" dirty="0">
                  <a:solidFill>
                    <a:srgbClr val="292929"/>
                  </a:solidFill>
                </a:endParaRPr>
              </a:p>
              <a:p>
                <a:pPr algn="just" eaLnBrk="1" hangingPunct="1"/>
                <a:endParaRPr lang="tr-TR" sz="2100" dirty="0" smtClean="0">
                  <a:solidFill>
                    <a:srgbClr val="292929"/>
                  </a:solidFill>
                </a:endParaRPr>
              </a:p>
              <a:p>
                <a:pPr algn="just" eaLnBrk="1" hangingPunct="1"/>
                <a:endParaRPr lang="tr-TR" sz="2100" dirty="0">
                  <a:solidFill>
                    <a:srgbClr val="292929"/>
                  </a:solidFill>
                </a:endParaRPr>
              </a:p>
              <a:p>
                <a:pPr algn="just" eaLnBrk="1" hangingPunct="1"/>
                <a:endParaRPr lang="tr-TR" sz="2100" dirty="0" smtClean="0">
                  <a:solidFill>
                    <a:srgbClr val="292929"/>
                  </a:solidFill>
                </a:endParaRPr>
              </a:p>
              <a:p>
                <a:pPr algn="just" eaLnBrk="1" hangingPunct="1"/>
                <a:endParaRPr lang="tr-TR" sz="2100" dirty="0">
                  <a:solidFill>
                    <a:srgbClr val="292929"/>
                  </a:solidFill>
                </a:endParaRPr>
              </a:p>
              <a:p>
                <a:pPr algn="just" eaLnBrk="1" hangingPunct="1"/>
                <a:endParaRPr lang="tr-TR" sz="2100" dirty="0" smtClean="0">
                  <a:solidFill>
                    <a:srgbClr val="292929"/>
                  </a:solidFill>
                </a:endParaRPr>
              </a:p>
              <a:p>
                <a:pPr algn="just" eaLnBrk="1" hangingPunct="1"/>
                <a:endParaRPr lang="tr-TR" sz="2100" dirty="0" smtClean="0">
                  <a:solidFill>
                    <a:srgbClr val="292929"/>
                  </a:solidFill>
                </a:endParaRPr>
              </a:p>
              <a:p>
                <a:pPr algn="just" eaLnBrk="1" hangingPunct="1"/>
                <a:endParaRPr lang="tr-TR" sz="2100" dirty="0">
                  <a:solidFill>
                    <a:srgbClr val="292929"/>
                  </a:solidFill>
                </a:endParaRPr>
              </a:p>
              <a:p>
                <a:pPr algn="just" eaLnBrk="1" hangingPunct="1"/>
                <a:endParaRPr lang="tr-TR" sz="2100" dirty="0">
                  <a:solidFill>
                    <a:srgbClr val="292929"/>
                  </a:solidFill>
                </a:endParaRPr>
              </a:p>
              <a:p>
                <a:pPr algn="just" eaLnBrk="1" hangingPunct="1"/>
                <a:endParaRPr lang="tr-TR" sz="2100" b="1" dirty="0">
                  <a:solidFill>
                    <a:srgbClr val="292929"/>
                  </a:solidFill>
                </a:endParaRPr>
              </a:p>
              <a:p>
                <a:pPr eaLnBrk="1" hangingPunct="1"/>
                <a:endParaRPr lang="en-US" sz="2100" u="sng" dirty="0" smtClean="0">
                  <a:solidFill>
                    <a:srgbClr val="292929"/>
                  </a:solidFill>
                </a:endParaRPr>
              </a:p>
            </p:txBody>
          </p:sp>
        </mc:Choice>
        <mc:Fallback xmlns="">
          <p:sp>
            <p:nvSpPr>
              <p:cNvPr id="3" name="Rectangle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05000" y="1981200"/>
                <a:ext cx="5943600" cy="4572000"/>
              </a:xfrm>
              <a:prstGeom prst="rect">
                <a:avLst/>
              </a:prstGeom>
              <a:blipFill rotWithShape="1">
                <a:blip r:embed="rId2"/>
                <a:stretch>
                  <a:fillRect l="-1231" t="-800" r="-123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3576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533400" y="6611938"/>
            <a:ext cx="8610600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000" dirty="0">
                <a:solidFill>
                  <a:schemeClr val="bg1"/>
                </a:solidFill>
              </a:rPr>
              <a:t>Copyright 20</a:t>
            </a:r>
            <a:r>
              <a:rPr lang="tr-TR" sz="1000" dirty="0">
                <a:solidFill>
                  <a:schemeClr val="bg1"/>
                </a:solidFill>
              </a:rPr>
              <a:t>12</a:t>
            </a:r>
            <a:r>
              <a:rPr lang="en-US" sz="1000" dirty="0">
                <a:solidFill>
                  <a:schemeClr val="bg1"/>
                </a:solidFill>
              </a:rPr>
              <a:t> | </a:t>
            </a:r>
            <a:r>
              <a:rPr lang="tr-TR" sz="1000" dirty="0">
                <a:solidFill>
                  <a:schemeClr val="bg1"/>
                </a:solidFill>
              </a:rPr>
              <a:t>Instructor: Dr. Gülden Köktürk</a:t>
            </a:r>
            <a:r>
              <a:rPr lang="en-US" sz="1000" dirty="0">
                <a:solidFill>
                  <a:schemeClr val="bg1"/>
                </a:solidFill>
              </a:rPr>
              <a:t> | </a:t>
            </a:r>
            <a:r>
              <a:rPr lang="tr-TR" sz="1000" dirty="0">
                <a:solidFill>
                  <a:schemeClr val="bg1"/>
                </a:solidFill>
              </a:rPr>
              <a:t>EED1004-INTRODUCTION TO SIGNAL PROCESSING</a:t>
            </a:r>
            <a:endParaRPr lang="en-US" sz="8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34"/>
              <p:cNvSpPr txBox="1">
                <a:spLocks noChangeArrowheads="1"/>
              </p:cNvSpPr>
              <p:nvPr/>
            </p:nvSpPr>
            <p:spPr bwMode="auto">
              <a:xfrm>
                <a:off x="1905000" y="1676400"/>
                <a:ext cx="5943600" cy="4876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None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None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914400" indent="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None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371600" indent="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None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1828800" indent="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None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286000" indent="0" algn="ctr" rtl="0" fontAlgn="base">
                  <a:spcBef>
                    <a:spcPct val="20000"/>
                  </a:spcBef>
                  <a:spcAft>
                    <a:spcPct val="0"/>
                  </a:spcAft>
                  <a:buNone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743200" indent="0" algn="ctr" rtl="0" fontAlgn="base">
                  <a:spcBef>
                    <a:spcPct val="20000"/>
                  </a:spcBef>
                  <a:spcAft>
                    <a:spcPct val="0"/>
                  </a:spcAft>
                  <a:buNone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200400" indent="0" algn="ctr" rtl="0" fontAlgn="base">
                  <a:spcBef>
                    <a:spcPct val="20000"/>
                  </a:spcBef>
                  <a:spcAft>
                    <a:spcPct val="0"/>
                  </a:spcAft>
                  <a:buNone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657600" indent="0" algn="ctr" rtl="0" fontAlgn="base">
                  <a:spcBef>
                    <a:spcPct val="20000"/>
                  </a:spcBef>
                  <a:spcAft>
                    <a:spcPct val="0"/>
                  </a:spcAft>
                  <a:buNone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algn="just" eaLnBrk="1" hangingPunct="1"/>
                <a:endParaRPr lang="tr-TR" sz="2100" dirty="0" smtClean="0">
                  <a:solidFill>
                    <a:srgbClr val="292929"/>
                  </a:solidFill>
                </a:endParaRPr>
              </a:p>
              <a:p>
                <a:pPr algn="just" eaLnBrk="1" hangingPunct="1"/>
                <a:endParaRPr lang="tr-TR" sz="2100" dirty="0" smtClean="0">
                  <a:solidFill>
                    <a:srgbClr val="292929"/>
                  </a:solidFill>
                </a:endParaRPr>
              </a:p>
              <a:p>
                <a:pPr algn="just" eaLnBrk="1" hangingPunct="1"/>
                <a:endParaRPr lang="tr-TR" sz="2100" dirty="0" smtClean="0">
                  <a:solidFill>
                    <a:srgbClr val="292929"/>
                  </a:solidFill>
                </a:endParaRPr>
              </a:p>
              <a:p>
                <a:pPr algn="just" eaLnBrk="1" hangingPunct="1"/>
                <a:endParaRPr lang="tr-TR" sz="2100" dirty="0">
                  <a:solidFill>
                    <a:srgbClr val="292929"/>
                  </a:solidFill>
                </a:endParaRPr>
              </a:p>
              <a:p>
                <a:pPr algn="just" eaLnBrk="1" hangingPunct="1"/>
                <a:endParaRPr lang="tr-TR" sz="2100" dirty="0" smtClean="0">
                  <a:solidFill>
                    <a:srgbClr val="292929"/>
                  </a:solidFill>
                </a:endParaRPr>
              </a:p>
              <a:p>
                <a:pPr algn="just" eaLnBrk="1" hangingPunct="1"/>
                <a:endParaRPr lang="tr-TR" sz="2100" dirty="0">
                  <a:solidFill>
                    <a:srgbClr val="292929"/>
                  </a:solidFill>
                </a:endParaRPr>
              </a:p>
              <a:p>
                <a:pPr algn="just" eaLnBrk="1" hangingPunct="1"/>
                <a:endParaRPr lang="tr-TR" sz="2100" dirty="0" smtClean="0">
                  <a:solidFill>
                    <a:srgbClr val="292929"/>
                  </a:solidFill>
                </a:endParaRPr>
              </a:p>
              <a:p>
                <a:pPr algn="just" eaLnBrk="1" hangingPunct="1"/>
                <a:r>
                  <a:rPr lang="tr-TR" sz="2100" dirty="0" smtClean="0">
                    <a:solidFill>
                      <a:srgbClr val="292929"/>
                    </a:solidFill>
                  </a:rPr>
                  <a:t>The main reason we are interested in </a:t>
                </a:r>
                <a:r>
                  <a:rPr lang="tr-TR" sz="2100" dirty="0" smtClean="0">
                    <a:solidFill>
                      <a:srgbClr val="FF0000"/>
                    </a:solidFill>
                  </a:rPr>
                  <a:t>complex exponential</a:t>
                </a:r>
                <a:r>
                  <a:rPr lang="tr-TR" sz="2100" dirty="0" smtClean="0">
                    <a:solidFill>
                      <a:srgbClr val="292929"/>
                    </a:solidFill>
                  </a:rPr>
                  <a:t> is that it is analternative representation for the real cosine signal. Because, we can always write, </a:t>
                </a:r>
                <a:endParaRPr lang="tr-TR" sz="2100" dirty="0">
                  <a:solidFill>
                    <a:srgbClr val="292929"/>
                  </a:solidFill>
                </a:endParaRPr>
              </a:p>
              <a:p>
                <a:pPr eaLnBrk="1" hangingPunct="1"/>
                <a:r>
                  <a:rPr lang="tr-TR" sz="2100" dirty="0" smtClean="0">
                    <a:solidFill>
                      <a:srgbClr val="292929"/>
                    </a:solidFill>
                    <a:ea typeface="Cambria Math"/>
                  </a:rPr>
                  <a:t>x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tr-TR" sz="2100" i="1">
                            <a:solidFill>
                              <a:srgbClr val="292929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tr-TR" sz="2100">
                            <a:solidFill>
                              <a:srgbClr val="292929"/>
                            </a:solidFill>
                            <a:latin typeface="Cambria Math"/>
                            <a:ea typeface="Cambria Math"/>
                          </a:rPr>
                          <m:t>t</m:t>
                        </m:r>
                      </m:e>
                    </m:d>
                    <m:r>
                      <a:rPr lang="tr-TR" sz="2100">
                        <a:solidFill>
                          <a:srgbClr val="292929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tr-TR" sz="2100" b="0" i="0" smtClean="0">
                        <a:solidFill>
                          <a:srgbClr val="292929"/>
                        </a:solidFill>
                        <a:latin typeface="Cambria Math"/>
                        <a:ea typeface="Cambria Math"/>
                      </a:rPr>
                      <m:t>Re</m:t>
                    </m:r>
                    <m:d>
                      <m:dPr>
                        <m:begChr m:val="{"/>
                        <m:endChr m:val="}"/>
                        <m:ctrlPr>
                          <a:rPr lang="tr-TR" sz="2100" i="1" smtClean="0">
                            <a:solidFill>
                              <a:srgbClr val="292929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tr-TR" sz="2100" i="1">
                                <a:solidFill>
                                  <a:srgbClr val="292929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tr-TR" sz="2100">
                                <a:solidFill>
                                  <a:srgbClr val="292929"/>
                                </a:solidFill>
                                <a:latin typeface="Cambria Math"/>
                                <a:ea typeface="Cambria Math"/>
                              </a:rPr>
                              <m:t>e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tr-TR" sz="2100">
                                <a:solidFill>
                                  <a:srgbClr val="292929"/>
                                </a:solidFill>
                                <a:latin typeface="Cambria Math"/>
                                <a:ea typeface="Cambria Math"/>
                              </a:rPr>
                              <m:t>j</m:t>
                            </m:r>
                            <m:d>
                              <m:dPr>
                                <m:ctrlPr>
                                  <a:rPr lang="tr-TR" sz="2100" i="1">
                                    <a:solidFill>
                                      <a:srgbClr val="292929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tr-TR" sz="2100" i="1">
                                        <a:solidFill>
                                          <a:srgbClr val="292929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tr-TR" sz="2100">
                                        <a:solidFill>
                                          <a:srgbClr val="292929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ω</m:t>
                                    </m:r>
                                  </m:e>
                                  <m:sub>
                                    <m:r>
                                      <a:rPr lang="tr-TR" sz="2100">
                                        <a:solidFill>
                                          <a:srgbClr val="292929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m:rPr>
                                    <m:sty m:val="p"/>
                                  </m:rPr>
                                  <a:rPr lang="tr-TR" sz="2100">
                                    <a:solidFill>
                                      <a:srgbClr val="292929"/>
                                    </a:solidFill>
                                    <a:latin typeface="Cambria Math"/>
                                    <a:ea typeface="Cambria Math"/>
                                  </a:rPr>
                                  <m:t>t</m:t>
                                </m:r>
                                <m:r>
                                  <a:rPr lang="tr-TR" sz="2100">
                                    <a:solidFill>
                                      <a:srgbClr val="292929"/>
                                    </a:solidFill>
                                    <a:latin typeface="Cambria Math"/>
                                    <a:ea typeface="Cambria Math"/>
                                  </a:rPr>
                                  <m:t>+∅</m:t>
                                </m:r>
                              </m:e>
                            </m:d>
                          </m:sup>
                        </m:sSup>
                      </m:e>
                    </m:d>
                    <m:r>
                      <a:rPr lang="tr-TR" sz="2100" b="0" i="1" smtClean="0">
                        <a:solidFill>
                          <a:srgbClr val="292929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tr-TR" sz="2100">
                        <a:solidFill>
                          <a:srgbClr val="292929"/>
                        </a:solidFill>
                        <a:latin typeface="Cambria Math"/>
                      </a:rPr>
                      <m:t>Acos</m:t>
                    </m:r>
                    <m:d>
                      <m:dPr>
                        <m:ctrlPr>
                          <a:rPr lang="tr-TR" sz="2100" i="1">
                            <a:solidFill>
                              <a:srgbClr val="292929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sz="2100" i="1">
                                <a:solidFill>
                                  <a:srgbClr val="292929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tr-TR" sz="2100">
                                <a:solidFill>
                                  <a:srgbClr val="292929"/>
                                </a:solidFill>
                                <a:latin typeface="Cambria Math"/>
                                <a:ea typeface="Cambria Math"/>
                              </a:rPr>
                              <m:t>ω</m:t>
                            </m:r>
                          </m:e>
                          <m:sub>
                            <m:r>
                              <a:rPr lang="tr-TR" sz="2100">
                                <a:solidFill>
                                  <a:srgbClr val="292929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tr-TR" sz="2100">
                            <a:solidFill>
                              <a:srgbClr val="292929"/>
                            </a:solidFill>
                            <a:latin typeface="Cambria Math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tr-TR" sz="2100">
                            <a:solidFill>
                              <a:srgbClr val="292929"/>
                            </a:solidFill>
                            <a:latin typeface="Cambria Math"/>
                            <a:ea typeface="Cambria Math"/>
                          </a:rPr>
                          <m:t>ϕ</m:t>
                        </m:r>
                      </m:e>
                    </m:d>
                  </m:oMath>
                </a14:m>
                <a:endParaRPr lang="tr-TR" sz="2100" dirty="0">
                  <a:solidFill>
                    <a:srgbClr val="292929"/>
                  </a:solidFill>
                </a:endParaRPr>
              </a:p>
              <a:p>
                <a:pPr algn="just" eaLnBrk="1" hangingPunct="1"/>
                <a:endParaRPr lang="tr-TR" sz="2100" i="0" dirty="0" smtClean="0">
                  <a:solidFill>
                    <a:srgbClr val="292929"/>
                  </a:solidFill>
                  <a:latin typeface="Cambria Math"/>
                  <a:ea typeface="Cambria Math"/>
                </a:endParaRPr>
              </a:p>
              <a:p>
                <a:pPr algn="just" eaLnBrk="1" hangingPunct="1"/>
                <a:endParaRPr lang="tr-TR" sz="2100" dirty="0">
                  <a:solidFill>
                    <a:srgbClr val="292929"/>
                  </a:solidFill>
                </a:endParaRPr>
              </a:p>
              <a:p>
                <a:pPr algn="just" eaLnBrk="1" hangingPunct="1"/>
                <a:endParaRPr lang="tr-TR" sz="2100" dirty="0" smtClean="0">
                  <a:solidFill>
                    <a:srgbClr val="292929"/>
                  </a:solidFill>
                </a:endParaRPr>
              </a:p>
              <a:p>
                <a:pPr algn="just" eaLnBrk="1" hangingPunct="1"/>
                <a:endParaRPr lang="tr-TR" sz="2100" dirty="0">
                  <a:solidFill>
                    <a:srgbClr val="292929"/>
                  </a:solidFill>
                </a:endParaRPr>
              </a:p>
              <a:p>
                <a:pPr algn="just" eaLnBrk="1" hangingPunct="1"/>
                <a:endParaRPr lang="tr-TR" sz="2100" dirty="0" smtClean="0">
                  <a:solidFill>
                    <a:srgbClr val="292929"/>
                  </a:solidFill>
                </a:endParaRPr>
              </a:p>
              <a:p>
                <a:pPr algn="just" eaLnBrk="1" hangingPunct="1"/>
                <a:endParaRPr lang="tr-TR" sz="2100" dirty="0">
                  <a:solidFill>
                    <a:srgbClr val="292929"/>
                  </a:solidFill>
                </a:endParaRPr>
              </a:p>
              <a:p>
                <a:pPr algn="just" eaLnBrk="1" hangingPunct="1"/>
                <a:endParaRPr lang="tr-TR" sz="2100" dirty="0" smtClean="0">
                  <a:solidFill>
                    <a:srgbClr val="292929"/>
                  </a:solidFill>
                </a:endParaRPr>
              </a:p>
              <a:p>
                <a:pPr algn="just" eaLnBrk="1" hangingPunct="1"/>
                <a:endParaRPr lang="tr-TR" sz="2100" dirty="0">
                  <a:solidFill>
                    <a:srgbClr val="292929"/>
                  </a:solidFill>
                </a:endParaRPr>
              </a:p>
              <a:p>
                <a:pPr algn="just" eaLnBrk="1" hangingPunct="1"/>
                <a:endParaRPr lang="tr-TR" sz="2100" dirty="0" smtClean="0">
                  <a:solidFill>
                    <a:srgbClr val="292929"/>
                  </a:solidFill>
                </a:endParaRPr>
              </a:p>
              <a:p>
                <a:pPr algn="just" eaLnBrk="1" hangingPunct="1"/>
                <a:endParaRPr lang="tr-TR" sz="2100" dirty="0" smtClean="0">
                  <a:solidFill>
                    <a:srgbClr val="292929"/>
                  </a:solidFill>
                </a:endParaRPr>
              </a:p>
              <a:p>
                <a:pPr algn="just" eaLnBrk="1" hangingPunct="1"/>
                <a:endParaRPr lang="tr-TR" sz="2100" dirty="0">
                  <a:solidFill>
                    <a:srgbClr val="292929"/>
                  </a:solidFill>
                </a:endParaRPr>
              </a:p>
              <a:p>
                <a:pPr algn="just" eaLnBrk="1" hangingPunct="1"/>
                <a:endParaRPr lang="tr-TR" sz="2100" dirty="0">
                  <a:solidFill>
                    <a:srgbClr val="292929"/>
                  </a:solidFill>
                </a:endParaRPr>
              </a:p>
              <a:p>
                <a:pPr algn="just" eaLnBrk="1" hangingPunct="1"/>
                <a:endParaRPr lang="tr-TR" sz="2100" b="1" dirty="0">
                  <a:solidFill>
                    <a:srgbClr val="292929"/>
                  </a:solidFill>
                </a:endParaRPr>
              </a:p>
              <a:p>
                <a:pPr eaLnBrk="1" hangingPunct="1"/>
                <a:endParaRPr lang="en-US" sz="2100" u="sng" dirty="0" smtClean="0">
                  <a:solidFill>
                    <a:srgbClr val="292929"/>
                  </a:solidFill>
                </a:endParaRPr>
              </a:p>
            </p:txBody>
          </p:sp>
        </mc:Choice>
        <mc:Fallback>
          <p:sp>
            <p:nvSpPr>
              <p:cNvPr id="3" name="Rectangle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05000" y="1676400"/>
                <a:ext cx="5943600" cy="4876800"/>
              </a:xfrm>
              <a:prstGeom prst="rect">
                <a:avLst/>
              </a:prstGeom>
              <a:blipFill rotWithShape="1">
                <a:blip r:embed="rId2"/>
                <a:stretch>
                  <a:fillRect l="-1231" r="-123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219200"/>
            <a:ext cx="64008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911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100" name="Rectangle 34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752600" y="1371600"/>
                <a:ext cx="5638800" cy="5029200"/>
              </a:xfrm>
              <a:noFill/>
            </p:spPr>
            <p:txBody>
              <a:bodyPr/>
              <a:lstStyle/>
              <a:p>
                <a:pPr marL="457200" indent="-457200" algn="just" eaLnBrk="1" hangingPunct="1">
                  <a:buFont typeface="+mj-lt"/>
                  <a:buAutoNum type="arabicPeriod" startAt="2"/>
                </a:pPr>
                <a:r>
                  <a:rPr lang="tr-TR" sz="2100" u="sng" dirty="0" smtClean="0">
                    <a:solidFill>
                      <a:srgbClr val="292929"/>
                    </a:solidFill>
                  </a:rPr>
                  <a:t>Phase shift:</a:t>
                </a:r>
                <a:r>
                  <a:rPr lang="tr-TR" sz="2100" dirty="0" smtClean="0">
                    <a:solidFill>
                      <a:srgbClr val="292929"/>
                    </a:solidFill>
                  </a:rPr>
                  <a:t> </a:t>
                </a:r>
                <a:r>
                  <a:rPr lang="el-GR" sz="2100" dirty="0" smtClean="0">
                    <a:solidFill>
                      <a:srgbClr val="292929"/>
                    </a:solidFill>
                  </a:rPr>
                  <a:t>Φ</a:t>
                </a:r>
                <a:r>
                  <a:rPr lang="tr-TR" sz="2100" dirty="0" smtClean="0">
                    <a:solidFill>
                      <a:srgbClr val="292929"/>
                    </a:solidFill>
                  </a:rPr>
                  <a:t> is called the </a:t>
                </a:r>
                <a:r>
                  <a:rPr lang="tr-TR" sz="2100" b="1" dirty="0" smtClean="0">
                    <a:solidFill>
                      <a:srgbClr val="FF0000"/>
                    </a:solidFill>
                  </a:rPr>
                  <a:t>phase shift</a:t>
                </a:r>
                <a:r>
                  <a:rPr lang="tr-TR" sz="2100" dirty="0" smtClean="0">
                    <a:solidFill>
                      <a:srgbClr val="292929"/>
                    </a:solidFill>
                  </a:rPr>
                  <a:t>. The unit of phase shift is radians. As a reference, we use cosine functions instead of sine functions. For example, if we have a sine function</a:t>
                </a:r>
              </a:p>
              <a:p>
                <a:pPr marL="0" indent="0" algn="just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tr-TR" sz="2100" i="0">
                          <a:solidFill>
                            <a:srgbClr val="292929"/>
                          </a:solidFill>
                          <a:latin typeface="Cambria Math"/>
                        </a:rPr>
                        <m:t>x</m:t>
                      </m:r>
                      <m:d>
                        <m:dPr>
                          <m:ctrlPr>
                            <a:rPr lang="tr-TR" sz="2100" i="1">
                              <a:solidFill>
                                <a:srgbClr val="292929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tr-TR" sz="2100" i="0">
                              <a:solidFill>
                                <a:srgbClr val="292929"/>
                              </a:solidFill>
                              <a:latin typeface="Cambria Math"/>
                            </a:rPr>
                            <m:t>t</m:t>
                          </m:r>
                        </m:e>
                      </m:d>
                      <m:r>
                        <a:rPr lang="tr-TR" sz="2100" i="0">
                          <a:solidFill>
                            <a:srgbClr val="292929"/>
                          </a:solidFill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tr-TR" sz="2100" i="0">
                          <a:solidFill>
                            <a:srgbClr val="292929"/>
                          </a:solidFill>
                          <a:latin typeface="Cambria Math"/>
                        </a:rPr>
                        <m:t>Acos</m:t>
                      </m:r>
                      <m:d>
                        <m:dPr>
                          <m:ctrlPr>
                            <a:rPr lang="tr-TR" sz="2100" i="1">
                              <a:solidFill>
                                <a:srgbClr val="292929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sz="2100" i="1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tr-TR" sz="2100" i="0">
                                  <a:solidFill>
                                    <a:srgbClr val="292929"/>
                                  </a:solidFill>
                                  <a:latin typeface="Cambria Math"/>
                                  <a:ea typeface="Cambria Math"/>
                                </a:rPr>
                                <m:t>ω</m:t>
                              </m:r>
                            </m:e>
                            <m:sub>
                              <m:r>
                                <a:rPr lang="tr-TR" sz="2100" i="0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tr-TR" sz="2100" i="0">
                              <a:solidFill>
                                <a:srgbClr val="292929"/>
                              </a:solidFill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tr-TR" sz="2100" i="1" smtClean="0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tr-TR" sz="2100" i="0">
                                  <a:solidFill>
                                    <a:srgbClr val="292929"/>
                                  </a:solidFill>
                                  <a:latin typeface="Cambria Math"/>
                                  <a:ea typeface="Cambria Math"/>
                                </a:rPr>
                                <m:t>ϕ</m:t>
                              </m:r>
                            </m:e>
                            <m:sup>
                              <m:r>
                                <a:rPr lang="tr-TR" sz="2100" b="0" i="0" smtClean="0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tr-TR" sz="2100" b="0" i="0" smtClean="0">
                          <a:solidFill>
                            <a:srgbClr val="292929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tr-TR" sz="2100" i="0">
                          <a:solidFill>
                            <a:srgbClr val="292929"/>
                          </a:solidFill>
                          <a:latin typeface="Cambria Math"/>
                          <a:ea typeface="Cambria Math"/>
                        </a:rPr>
                        <m:t>Acos</m:t>
                      </m:r>
                      <m:r>
                        <a:rPr lang="tr-TR" sz="2100" i="0">
                          <a:solidFill>
                            <a:srgbClr val="292929"/>
                          </a:solidFill>
                          <a:latin typeface="Cambria Math"/>
                          <a:ea typeface="Cambria Math"/>
                        </a:rPr>
                        <m:t>(2</m:t>
                      </m:r>
                      <m:r>
                        <m:rPr>
                          <m:sty m:val="p"/>
                        </m:rPr>
                        <a:rPr lang="tr-TR" sz="2100" i="0">
                          <a:solidFill>
                            <a:srgbClr val="292929"/>
                          </a:solidFill>
                          <a:latin typeface="Cambria Math"/>
                          <a:ea typeface="Cambria Math"/>
                        </a:rPr>
                        <m:t>π</m:t>
                      </m:r>
                      <m:sSub>
                        <m:sSubPr>
                          <m:ctrlPr>
                            <a:rPr lang="tr-TR" sz="2100" i="1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tr-TR" sz="2100" i="0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  <m:t>f</m:t>
                          </m:r>
                        </m:e>
                        <m:sub>
                          <m:r>
                            <a:rPr lang="tr-TR" sz="2100" i="0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tr-TR" sz="2100" i="0">
                          <a:solidFill>
                            <a:srgbClr val="292929"/>
                          </a:solidFill>
                          <a:latin typeface="Cambria Math"/>
                          <a:ea typeface="Cambria Math"/>
                        </a:rPr>
                        <m:t>t</m:t>
                      </m:r>
                      <m:r>
                        <a:rPr lang="tr-TR" sz="2100" i="0">
                          <a:solidFill>
                            <a:srgbClr val="292929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sSup>
                        <m:sSupPr>
                          <m:ctrlPr>
                            <a:rPr lang="tr-TR" sz="2100" i="1">
                              <a:solidFill>
                                <a:srgbClr val="292929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tr-TR" sz="2100" i="0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  <m:t>ϕ</m:t>
                          </m:r>
                        </m:e>
                        <m:sup>
                          <m:r>
                            <a:rPr lang="tr-TR" sz="2100" i="0">
                              <a:solidFill>
                                <a:srgbClr val="292929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tr-TR" sz="2100" b="0" i="0" smtClean="0">
                          <a:solidFill>
                            <a:srgbClr val="292929"/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tr-TR" sz="2100" b="0" i="1" smtClean="0">
                              <a:solidFill>
                                <a:srgbClr val="292929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tr-TR" sz="2100" b="0" i="0" smtClean="0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  <m:t>π</m:t>
                          </m:r>
                        </m:num>
                        <m:den>
                          <m:r>
                            <a:rPr lang="tr-TR" sz="2100" b="0" i="0" smtClean="0">
                              <a:solidFill>
                                <a:srgbClr val="292929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tr-TR" sz="2100" i="0">
                          <a:solidFill>
                            <a:srgbClr val="292929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tr-TR" sz="2100" dirty="0" smtClean="0">
                  <a:solidFill>
                    <a:srgbClr val="292929"/>
                  </a:solidFill>
                </a:endParaRPr>
              </a:p>
              <a:p>
                <a:pPr marL="0" indent="0" algn="just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tr-TR" sz="2100" i="0" smtClean="0">
                          <a:solidFill>
                            <a:srgbClr val="292929"/>
                          </a:solidFill>
                          <a:latin typeface="Cambria Math"/>
                          <a:ea typeface="Cambria Math"/>
                        </a:rPr>
                        <m:t>⟹</m:t>
                      </m:r>
                      <m:r>
                        <m:rPr>
                          <m:sty m:val="p"/>
                        </m:rPr>
                        <a:rPr lang="tr-TR" sz="2100" b="0" i="0" smtClean="0">
                          <a:solidFill>
                            <a:srgbClr val="292929"/>
                          </a:solidFill>
                          <a:latin typeface="Cambria Math"/>
                          <a:ea typeface="Cambria Math"/>
                        </a:rPr>
                        <m:t>according</m:t>
                      </m:r>
                      <m:r>
                        <a:rPr lang="tr-TR" sz="2100" b="0" i="0" smtClean="0">
                          <a:solidFill>
                            <a:srgbClr val="292929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tr-TR" sz="2100" b="0" i="0" smtClean="0">
                          <a:solidFill>
                            <a:srgbClr val="292929"/>
                          </a:solidFill>
                          <a:latin typeface="Cambria Math"/>
                          <a:ea typeface="Cambria Math"/>
                        </a:rPr>
                        <m:t>to</m:t>
                      </m:r>
                      <m:r>
                        <a:rPr lang="tr-TR" sz="2100" b="0" i="0" smtClean="0">
                          <a:solidFill>
                            <a:srgbClr val="292929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tr-TR" sz="2100" b="0" i="0" smtClean="0">
                          <a:solidFill>
                            <a:srgbClr val="292929"/>
                          </a:solidFill>
                          <a:latin typeface="Cambria Math"/>
                          <a:ea typeface="Cambria Math"/>
                        </a:rPr>
                        <m:t>the</m:t>
                      </m:r>
                      <m:r>
                        <a:rPr lang="tr-TR" sz="2100" b="0" i="0" smtClean="0">
                          <a:solidFill>
                            <a:srgbClr val="292929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tr-TR" sz="2100" b="0" i="0" smtClean="0">
                          <a:solidFill>
                            <a:srgbClr val="292929"/>
                          </a:solidFill>
                          <a:latin typeface="Cambria Math"/>
                          <a:ea typeface="Cambria Math"/>
                        </a:rPr>
                        <m:t>first</m:t>
                      </m:r>
                      <m:r>
                        <a:rPr lang="tr-TR" sz="2100" b="0" i="0" smtClean="0">
                          <a:solidFill>
                            <a:srgbClr val="292929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tr-TR" sz="2100" b="0" i="0" smtClean="0">
                          <a:solidFill>
                            <a:srgbClr val="292929"/>
                          </a:solidFill>
                          <a:latin typeface="Cambria Math"/>
                          <a:ea typeface="Cambria Math"/>
                        </a:rPr>
                        <m:t>formula</m:t>
                      </m:r>
                      <m:r>
                        <a:rPr lang="tr-TR" sz="2100" b="0" i="0" smtClean="0">
                          <a:solidFill>
                            <a:srgbClr val="292929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tr-TR" sz="2100" b="0" i="0" smtClean="0">
                          <a:solidFill>
                            <a:srgbClr val="292929"/>
                          </a:solidFill>
                          <a:latin typeface="Cambria Math"/>
                          <a:ea typeface="Cambria Math"/>
                        </a:rPr>
                        <m:t>above</m:t>
                      </m:r>
                    </m:oMath>
                  </m:oMathPara>
                </a14:m>
                <a:endParaRPr lang="tr-TR" sz="2100" dirty="0" smtClean="0">
                  <a:solidFill>
                    <a:srgbClr val="292929"/>
                  </a:solidFill>
                </a:endParaRPr>
              </a:p>
              <a:p>
                <a:pPr marL="0" indent="0" algn="just" eaLnBrk="1" hangingPunct="1">
                  <a:buNone/>
                </a:pPr>
                <a:r>
                  <a:rPr lang="tr-TR" sz="2100" b="1" dirty="0">
                    <a:solidFill>
                      <a:srgbClr val="FF0000"/>
                    </a:solidFill>
                  </a:rPr>
                  <a:t>p</a:t>
                </a:r>
                <a:r>
                  <a:rPr lang="tr-TR" sz="2100" b="1" dirty="0" smtClean="0">
                    <a:solidFill>
                      <a:srgbClr val="FF0000"/>
                    </a:solidFill>
                  </a:rPr>
                  <a:t>hase shift:</a:t>
                </a:r>
                <a:r>
                  <a:rPr lang="tr-TR" sz="2100" dirty="0" smtClean="0">
                    <a:solidFill>
                      <a:srgbClr val="292929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tr-TR" sz="2100" i="0" smtClean="0">
                        <a:solidFill>
                          <a:srgbClr val="292929"/>
                        </a:solidFill>
                        <a:latin typeface="Cambria Math"/>
                        <a:ea typeface="Cambria Math"/>
                      </a:rPr>
                      <m:t>ϕ</m:t>
                    </m:r>
                    <m:r>
                      <a:rPr lang="tr-TR" sz="2100" b="0" i="0" smtClean="0">
                        <a:solidFill>
                          <a:srgbClr val="292929"/>
                        </a:solidFill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tr-TR" sz="2100" b="0" i="1" smtClean="0">
                            <a:solidFill>
                              <a:srgbClr val="292929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tr-TR" sz="2100" b="0" i="0" smtClean="0">
                            <a:solidFill>
                              <a:srgbClr val="292929"/>
                            </a:solidFill>
                            <a:latin typeface="Cambria Math"/>
                            <a:ea typeface="Cambria Math"/>
                          </a:rPr>
                          <m:t>ϕ</m:t>
                        </m:r>
                      </m:e>
                      <m:sup>
                        <m:r>
                          <a:rPr lang="tr-TR" sz="2100" b="0" i="0" smtClean="0">
                            <a:solidFill>
                              <a:srgbClr val="292929"/>
                            </a:solidFill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r>
                      <a:rPr lang="tr-TR" sz="2100" b="0" i="0" smtClean="0">
                        <a:solidFill>
                          <a:srgbClr val="292929"/>
                        </a:solidFill>
                        <a:latin typeface="Cambria Math"/>
                        <a:ea typeface="Cambria Math"/>
                      </a:rPr>
                      <m:t>−</m:t>
                    </m:r>
                    <m:f>
                      <m:fPr>
                        <m:ctrlPr>
                          <a:rPr lang="tr-TR" sz="2100" b="0" i="1" smtClean="0">
                            <a:solidFill>
                              <a:srgbClr val="292929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tr-TR" sz="2100" b="0" i="0" smtClean="0">
                            <a:solidFill>
                              <a:srgbClr val="292929"/>
                            </a:solidFill>
                            <a:latin typeface="Cambria Math"/>
                            <a:ea typeface="Cambria Math"/>
                          </a:rPr>
                          <m:t>π</m:t>
                        </m:r>
                      </m:num>
                      <m:den>
                        <m:r>
                          <a:rPr lang="tr-TR" sz="2100" b="0" i="0" smtClean="0">
                            <a:solidFill>
                              <a:srgbClr val="292929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tr-TR" sz="2100" b="1" dirty="0">
                  <a:solidFill>
                    <a:srgbClr val="FF0000"/>
                  </a:solidFill>
                </a:endParaRPr>
              </a:p>
              <a:p>
                <a:pPr marL="457200" indent="-457200" algn="just" eaLnBrk="1" hangingPunct="1">
                  <a:buFont typeface="+mj-lt"/>
                  <a:buAutoNum type="arabicPeriod" startAt="3"/>
                </a:pPr>
                <a:r>
                  <a:rPr lang="tr-TR" sz="2100" u="sng" dirty="0" smtClean="0">
                    <a:solidFill>
                      <a:srgbClr val="292929"/>
                    </a:solidFill>
                  </a:rPr>
                  <a:t>Frequency:</a:t>
                </a:r>
                <a:r>
                  <a:rPr lang="tr-TR" sz="2100" dirty="0" smtClean="0">
                    <a:solidFill>
                      <a:srgbClr val="292929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100" i="1">
                            <a:solidFill>
                              <a:srgbClr val="292929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tr-TR" sz="2100" i="0">
                            <a:solidFill>
                              <a:srgbClr val="292929"/>
                            </a:solidFill>
                            <a:latin typeface="Cambria Math"/>
                            <a:ea typeface="Cambria Math"/>
                          </a:rPr>
                          <m:t>ω</m:t>
                        </m:r>
                      </m:e>
                      <m:sub>
                        <m:r>
                          <a:rPr lang="tr-TR" sz="2100" i="0">
                            <a:solidFill>
                              <a:srgbClr val="292929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tr-TR" sz="2100" dirty="0" smtClean="0">
                    <a:solidFill>
                      <a:srgbClr val="292929"/>
                    </a:solidFill>
                  </a:rPr>
                  <a:t> is called the </a:t>
                </a:r>
                <a:r>
                  <a:rPr lang="tr-TR" sz="2100" b="1" dirty="0" smtClean="0">
                    <a:solidFill>
                      <a:srgbClr val="FF0000"/>
                    </a:solidFill>
                  </a:rPr>
                  <a:t>angular (radian) frequency</a:t>
                </a:r>
                <a:r>
                  <a:rPr lang="tr-TR" sz="2100" dirty="0" smtClean="0">
                    <a:solidFill>
                      <a:srgbClr val="292929"/>
                    </a:solidFill>
                  </a:rPr>
                  <a:t>. Unit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100" i="1">
                            <a:solidFill>
                              <a:srgbClr val="292929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tr-TR" sz="2100" i="0">
                            <a:solidFill>
                              <a:srgbClr val="292929"/>
                            </a:solidFill>
                            <a:latin typeface="Cambria Math"/>
                            <a:ea typeface="Cambria Math"/>
                          </a:rPr>
                          <m:t>ω</m:t>
                        </m:r>
                      </m:e>
                      <m:sub>
                        <m:r>
                          <a:rPr lang="tr-TR" sz="2100" i="0">
                            <a:solidFill>
                              <a:srgbClr val="292929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tr-TR" sz="2100" dirty="0" smtClean="0">
                    <a:solidFill>
                      <a:srgbClr val="292929"/>
                    </a:solidFill>
                  </a:rPr>
                  <a:t> is radians/sec. Similarly,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100" i="1">
                            <a:solidFill>
                              <a:srgbClr val="292929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tr-TR" sz="2100" b="0" i="0" smtClean="0">
                            <a:solidFill>
                              <a:srgbClr val="292929"/>
                            </a:solidFill>
                            <a:latin typeface="Cambria Math"/>
                          </a:rPr>
                          <m:t>f</m:t>
                        </m:r>
                      </m:e>
                      <m:sub>
                        <m:r>
                          <a:rPr lang="tr-TR" sz="2100" i="0">
                            <a:solidFill>
                              <a:srgbClr val="292929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tr-TR" sz="2100" dirty="0" smtClean="0">
                    <a:solidFill>
                      <a:srgbClr val="292929"/>
                    </a:solidFill>
                  </a:rPr>
                  <a:t> is called </a:t>
                </a:r>
                <a:r>
                  <a:rPr lang="tr-TR" sz="2100" b="1" dirty="0" smtClean="0">
                    <a:solidFill>
                      <a:srgbClr val="FF0000"/>
                    </a:solidFill>
                  </a:rPr>
                  <a:t>angular frequency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tr-TR" sz="2100" i="1" smtClean="0">
                            <a:solidFill>
                              <a:srgbClr val="292929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sz="2100" i="1" smtClean="0">
                                <a:solidFill>
                                  <a:srgbClr val="292929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tr-TR" sz="2100" b="0" i="0" smtClean="0">
                                <a:solidFill>
                                  <a:srgbClr val="292929"/>
                                </a:solidFill>
                                <a:latin typeface="Cambria Math"/>
                              </a:rPr>
                              <m:t>f</m:t>
                            </m:r>
                          </m:e>
                          <m:sub>
                            <m:r>
                              <a:rPr lang="tr-TR" sz="2100" b="0" i="0" smtClean="0">
                                <a:solidFill>
                                  <a:srgbClr val="292929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tr-TR" sz="2100" b="0" i="0" smtClean="0">
                            <a:solidFill>
                              <a:srgbClr val="292929"/>
                            </a:solidFill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tr-TR" sz="2100" b="0" i="1" smtClean="0">
                                <a:solidFill>
                                  <a:srgbClr val="292929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tr-TR" sz="2100" b="0" i="1" smtClean="0">
                                    <a:solidFill>
                                      <a:srgbClr val="292929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tr-TR" sz="2100" b="0" i="0" smtClean="0">
                                    <a:solidFill>
                                      <a:srgbClr val="292929"/>
                                    </a:solidFill>
                                    <a:latin typeface="Cambria Math"/>
                                    <a:ea typeface="Cambria Math"/>
                                  </a:rPr>
                                  <m:t>ω</m:t>
                                </m:r>
                              </m:e>
                              <m:sub>
                                <m:r>
                                  <a:rPr lang="tr-TR" sz="2100" b="0" i="0" smtClean="0">
                                    <a:solidFill>
                                      <a:srgbClr val="292929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num>
                          <m:den>
                            <m:r>
                              <a:rPr lang="tr-TR" sz="2100" b="0" i="0" smtClean="0">
                                <a:solidFill>
                                  <a:srgbClr val="292929"/>
                                </a:solidFill>
                                <a:latin typeface="Cambria Math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lang="tr-TR" sz="2100" b="0" i="0" smtClean="0">
                                <a:solidFill>
                                  <a:srgbClr val="292929"/>
                                </a:solidFill>
                                <a:latin typeface="Cambria Math"/>
                                <a:ea typeface="Cambria Math"/>
                              </a:rPr>
                              <m:t>π</m:t>
                            </m:r>
                          </m:den>
                        </m:f>
                      </m:e>
                    </m:d>
                  </m:oMath>
                </a14:m>
                <a:r>
                  <a:rPr lang="tr-TR" sz="2100" dirty="0" smtClean="0">
                    <a:solidFill>
                      <a:srgbClr val="292929"/>
                    </a:solidFill>
                  </a:rPr>
                  <a:t> and unit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100" i="1">
                            <a:solidFill>
                              <a:srgbClr val="292929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tr-TR" sz="2100">
                            <a:solidFill>
                              <a:srgbClr val="292929"/>
                            </a:solidFill>
                            <a:latin typeface="Cambria Math"/>
                            <a:ea typeface="Cambria Math"/>
                          </a:rPr>
                          <m:t>f</m:t>
                        </m:r>
                      </m:e>
                      <m:sub>
                        <m:r>
                          <a:rPr lang="tr-TR" sz="2100">
                            <a:solidFill>
                              <a:srgbClr val="292929"/>
                            </a:solidFill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tr-TR" sz="2100" dirty="0" smtClean="0">
                    <a:solidFill>
                      <a:srgbClr val="292929"/>
                    </a:solidFill>
                  </a:rPr>
                  <a:t> is 1/sec. (cycles per second=Hertz)</a:t>
                </a:r>
                <a:endParaRPr lang="en-US" sz="2100" dirty="0" smtClean="0">
                  <a:solidFill>
                    <a:srgbClr val="292929"/>
                  </a:solidFill>
                </a:endParaRPr>
              </a:p>
            </p:txBody>
          </p:sp>
        </mc:Choice>
        <mc:Fallback xmlns="">
          <p:sp>
            <p:nvSpPr>
              <p:cNvPr id="4100" name="Rectangle 3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752600" y="1371600"/>
                <a:ext cx="5638800" cy="5029200"/>
              </a:xfrm>
              <a:blipFill rotWithShape="1">
                <a:blip r:embed="rId3"/>
                <a:stretch>
                  <a:fillRect l="-1297" t="-727" r="-129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533400" y="6611938"/>
            <a:ext cx="8610600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000" dirty="0">
                <a:solidFill>
                  <a:schemeClr val="bg1"/>
                </a:solidFill>
              </a:rPr>
              <a:t>Copyright 20</a:t>
            </a:r>
            <a:r>
              <a:rPr lang="tr-TR" sz="1000" dirty="0">
                <a:solidFill>
                  <a:schemeClr val="bg1"/>
                </a:solidFill>
              </a:rPr>
              <a:t>12</a:t>
            </a:r>
            <a:r>
              <a:rPr lang="en-US" sz="1000" dirty="0">
                <a:solidFill>
                  <a:schemeClr val="bg1"/>
                </a:solidFill>
              </a:rPr>
              <a:t> | </a:t>
            </a:r>
            <a:r>
              <a:rPr lang="tr-TR" sz="1000" dirty="0">
                <a:solidFill>
                  <a:schemeClr val="bg1"/>
                </a:solidFill>
              </a:rPr>
              <a:t>Instructor: Dr. Gülden Köktürk</a:t>
            </a:r>
            <a:r>
              <a:rPr lang="en-US" sz="1000" dirty="0">
                <a:solidFill>
                  <a:schemeClr val="bg1"/>
                </a:solidFill>
              </a:rPr>
              <a:t> | </a:t>
            </a:r>
            <a:r>
              <a:rPr lang="tr-TR" sz="1000" dirty="0">
                <a:solidFill>
                  <a:schemeClr val="bg1"/>
                </a:solidFill>
              </a:rPr>
              <a:t>EED1004-INTRODUCTION TO SIGNAL PROCESSING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81200"/>
            <a:ext cx="6400800" cy="3657600"/>
          </a:xfrm>
        </p:spPr>
        <p:txBody>
          <a:bodyPr/>
          <a:lstStyle/>
          <a:p>
            <a:r>
              <a:rPr lang="tr-TR" dirty="0" smtClean="0"/>
              <a:t>   </a:t>
            </a:r>
            <a:r>
              <a:rPr lang="tr-TR" dirty="0" smtClean="0">
                <a:solidFill>
                  <a:srgbClr val="292929"/>
                </a:solidFill>
              </a:rPr>
              <a:t>   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4"/>
              <p:cNvSpPr txBox="1">
                <a:spLocks noChangeArrowheads="1"/>
              </p:cNvSpPr>
              <p:nvPr/>
            </p:nvSpPr>
            <p:spPr bwMode="auto">
              <a:xfrm>
                <a:off x="1752600" y="2057400"/>
                <a:ext cx="5410200" cy="43434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None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None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914400" indent="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None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371600" indent="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None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1828800" indent="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None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286000" indent="0" algn="ctr" rtl="0" fontAlgn="base">
                  <a:spcBef>
                    <a:spcPct val="20000"/>
                  </a:spcBef>
                  <a:spcAft>
                    <a:spcPct val="0"/>
                  </a:spcAft>
                  <a:buNone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743200" indent="0" algn="ctr" rtl="0" fontAlgn="base">
                  <a:spcBef>
                    <a:spcPct val="20000"/>
                  </a:spcBef>
                  <a:spcAft>
                    <a:spcPct val="0"/>
                  </a:spcAft>
                  <a:buNone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200400" indent="0" algn="ctr" rtl="0" fontAlgn="base">
                  <a:spcBef>
                    <a:spcPct val="20000"/>
                  </a:spcBef>
                  <a:spcAft>
                    <a:spcPct val="0"/>
                  </a:spcAft>
                  <a:buNone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657600" indent="0" algn="ctr" rtl="0" fontAlgn="base">
                  <a:spcBef>
                    <a:spcPct val="20000"/>
                  </a:spcBef>
                  <a:spcAft>
                    <a:spcPct val="0"/>
                  </a:spcAft>
                  <a:buNone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algn="just" eaLnBrk="1" hangingPunct="1"/>
                <a:r>
                  <a:rPr lang="tr-TR" sz="2100" u="sng" dirty="0" smtClean="0">
                    <a:solidFill>
                      <a:srgbClr val="292929"/>
                    </a:solidFill>
                  </a:rPr>
                  <a:t>Example:</a:t>
                </a:r>
                <a:r>
                  <a:rPr lang="tr-TR" sz="2100" dirty="0" smtClean="0">
                    <a:solidFill>
                      <a:srgbClr val="292929"/>
                    </a:solidFill>
                  </a:rPr>
                  <a:t> x(t)=20cos(2</a:t>
                </a:r>
                <a:r>
                  <a:rPr lang="el-GR" sz="2100" dirty="0" smtClean="0">
                    <a:solidFill>
                      <a:srgbClr val="292929"/>
                    </a:solidFill>
                  </a:rPr>
                  <a:t>π</a:t>
                </a:r>
                <a:r>
                  <a:rPr lang="tr-TR" sz="2100" dirty="0" smtClean="0">
                    <a:solidFill>
                      <a:srgbClr val="292929"/>
                    </a:solidFill>
                  </a:rPr>
                  <a:t>(40)t-0,4</a:t>
                </a:r>
                <a:r>
                  <a:rPr lang="el-GR" sz="2100" dirty="0" smtClean="0">
                    <a:solidFill>
                      <a:srgbClr val="292929"/>
                    </a:solidFill>
                  </a:rPr>
                  <a:t>π</a:t>
                </a:r>
                <a:r>
                  <a:rPr lang="tr-TR" sz="2100" dirty="0" smtClean="0">
                    <a:solidFill>
                      <a:srgbClr val="292929"/>
                    </a:solidFill>
                  </a:rPr>
                  <a:t>)</a:t>
                </a:r>
              </a:p>
              <a:p>
                <a:pPr algn="just" eaLnBrk="1" hangingPunct="1"/>
                <a:endParaRPr lang="tr-TR" sz="2100" dirty="0">
                  <a:solidFill>
                    <a:srgbClr val="292929"/>
                  </a:solidFill>
                </a:endParaRPr>
              </a:p>
              <a:p>
                <a:pPr algn="just" eaLnBrk="1" hangingPunct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tr-TR" sz="2100" i="0" smtClean="0">
                          <a:solidFill>
                            <a:srgbClr val="292929"/>
                          </a:solidFill>
                          <a:latin typeface="Cambria Math"/>
                          <a:ea typeface="Cambria Math"/>
                        </a:rPr>
                        <m:t>⟹</m:t>
                      </m:r>
                      <m:r>
                        <m:rPr>
                          <m:sty m:val="p"/>
                        </m:rPr>
                        <a:rPr lang="tr-TR" sz="2100" b="0" i="0" smtClean="0">
                          <a:solidFill>
                            <a:srgbClr val="292929"/>
                          </a:solidFill>
                          <a:latin typeface="Cambria Math"/>
                          <a:ea typeface="Cambria Math"/>
                        </a:rPr>
                        <m:t>A</m:t>
                      </m:r>
                      <m:r>
                        <a:rPr lang="tr-TR" sz="2100" b="0" i="0" smtClean="0">
                          <a:solidFill>
                            <a:srgbClr val="292929"/>
                          </a:solidFill>
                          <a:latin typeface="Cambria Math"/>
                          <a:ea typeface="Cambria Math"/>
                        </a:rPr>
                        <m:t>=20,  </m:t>
                      </m:r>
                      <m:sSub>
                        <m:sSubPr>
                          <m:ctrlPr>
                            <a:rPr lang="tr-TR" sz="2100" b="0" i="1" smtClean="0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tr-TR" sz="2100" b="0" i="0" smtClean="0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  <m:t>ω</m:t>
                          </m:r>
                        </m:e>
                        <m:sub>
                          <m:r>
                            <a:rPr lang="tr-TR" sz="2100" b="0" i="0" smtClean="0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a:rPr lang="tr-TR" sz="2100" b="0" i="0" smtClean="0">
                          <a:solidFill>
                            <a:srgbClr val="292929"/>
                          </a:solidFill>
                          <a:latin typeface="Cambria Math"/>
                          <a:ea typeface="Cambria Math"/>
                        </a:rPr>
                        <m:t>=2</m:t>
                      </m:r>
                      <m:r>
                        <m:rPr>
                          <m:sty m:val="p"/>
                        </m:rPr>
                        <a:rPr lang="tr-TR" sz="2100" b="0" i="0" smtClean="0">
                          <a:solidFill>
                            <a:srgbClr val="292929"/>
                          </a:solidFill>
                          <a:latin typeface="Cambria Math"/>
                          <a:ea typeface="Cambria Math"/>
                        </a:rPr>
                        <m:t>π</m:t>
                      </m:r>
                      <m:sSub>
                        <m:sSubPr>
                          <m:ctrlPr>
                            <a:rPr lang="tr-TR" sz="2100" b="0" i="1" smtClean="0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tr-TR" sz="2100" b="0" i="0" smtClean="0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  <m:t>f</m:t>
                          </m:r>
                        </m:e>
                        <m:sub>
                          <m:r>
                            <a:rPr lang="tr-TR" sz="2100" b="0" i="0" smtClean="0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a:rPr lang="tr-TR" sz="2100" b="0" i="0" smtClean="0">
                          <a:solidFill>
                            <a:srgbClr val="292929"/>
                          </a:solidFill>
                          <a:latin typeface="Cambria Math"/>
                          <a:ea typeface="Cambria Math"/>
                        </a:rPr>
                        <m:t>=2</m:t>
                      </m:r>
                      <m:r>
                        <m:rPr>
                          <m:sty m:val="p"/>
                        </m:rPr>
                        <a:rPr lang="tr-TR" sz="2100" b="0" i="0" smtClean="0">
                          <a:solidFill>
                            <a:srgbClr val="292929"/>
                          </a:solidFill>
                          <a:latin typeface="Cambria Math"/>
                          <a:ea typeface="Cambria Math"/>
                        </a:rPr>
                        <m:t>π</m:t>
                      </m:r>
                      <m:d>
                        <m:dPr>
                          <m:ctrlPr>
                            <a:rPr lang="tr-TR" sz="2100" b="0" i="1" smtClean="0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tr-TR" sz="2100" b="0" i="0" smtClean="0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  <m:t>40</m:t>
                          </m:r>
                        </m:e>
                      </m:d>
                      <m:r>
                        <a:rPr lang="tr-TR" sz="2100" b="0" i="0" smtClean="0">
                          <a:solidFill>
                            <a:srgbClr val="292929"/>
                          </a:solidFill>
                          <a:latin typeface="Cambria Math"/>
                          <a:ea typeface="Cambria Math"/>
                        </a:rPr>
                        <m:t>, </m:t>
                      </m:r>
                    </m:oMath>
                  </m:oMathPara>
                </a14:m>
                <a:endParaRPr lang="tr-TR" sz="2100" b="0" dirty="0" smtClean="0">
                  <a:solidFill>
                    <a:srgbClr val="292929"/>
                  </a:solidFill>
                  <a:latin typeface="Cambria Math"/>
                  <a:ea typeface="Cambria Math"/>
                </a:endParaRPr>
              </a:p>
              <a:p>
                <a:pPr algn="just" eaLnBrk="1" hangingPunct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100" b="0" i="1" smtClean="0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tr-TR" sz="2100" b="0" i="0" smtClean="0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  <m:t>f</m:t>
                          </m:r>
                        </m:e>
                        <m:sub>
                          <m:r>
                            <a:rPr lang="tr-TR" sz="2100" b="0" i="0" smtClean="0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a:rPr lang="tr-TR" sz="2100" b="0" i="0" smtClean="0">
                          <a:solidFill>
                            <a:srgbClr val="292929"/>
                          </a:solidFill>
                          <a:latin typeface="Cambria Math"/>
                          <a:ea typeface="Cambria Math"/>
                        </a:rPr>
                        <m:t>=40 </m:t>
                      </m:r>
                      <m:r>
                        <m:rPr>
                          <m:sty m:val="p"/>
                        </m:rPr>
                        <a:rPr lang="tr-TR" sz="2100" b="0" i="0" smtClean="0">
                          <a:solidFill>
                            <a:srgbClr val="292929"/>
                          </a:solidFill>
                          <a:latin typeface="Cambria Math"/>
                          <a:ea typeface="Cambria Math"/>
                        </a:rPr>
                        <m:t>and</m:t>
                      </m:r>
                      <m:r>
                        <a:rPr lang="tr-TR" sz="2100" b="0" i="0" smtClean="0">
                          <a:solidFill>
                            <a:srgbClr val="292929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tr-TR" sz="2100" b="0" i="0" smtClean="0">
                          <a:solidFill>
                            <a:srgbClr val="292929"/>
                          </a:solidFill>
                          <a:latin typeface="Cambria Math"/>
                          <a:ea typeface="Cambria Math"/>
                        </a:rPr>
                        <m:t>ϕ</m:t>
                      </m:r>
                      <m:r>
                        <a:rPr lang="tr-TR" sz="2100" b="0" i="0" smtClean="0">
                          <a:solidFill>
                            <a:srgbClr val="292929"/>
                          </a:solidFill>
                          <a:latin typeface="Cambria Math"/>
                          <a:ea typeface="Cambria Math"/>
                        </a:rPr>
                        <m:t>=−0,4</m:t>
                      </m:r>
                      <m:r>
                        <m:rPr>
                          <m:sty m:val="p"/>
                        </m:rPr>
                        <a:rPr lang="tr-TR" sz="2100" b="0" i="0" smtClean="0">
                          <a:solidFill>
                            <a:srgbClr val="292929"/>
                          </a:solidFill>
                          <a:latin typeface="Cambria Math"/>
                          <a:ea typeface="Cambria Math"/>
                        </a:rPr>
                        <m:t>π</m:t>
                      </m:r>
                      <m:r>
                        <a:rPr lang="tr-TR" sz="2100" b="0" i="0" smtClean="0">
                          <a:solidFill>
                            <a:srgbClr val="292929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</m:oMath>
                  </m:oMathPara>
                </a14:m>
                <a:endParaRPr lang="tr-TR" sz="2100" dirty="0" smtClean="0">
                  <a:solidFill>
                    <a:srgbClr val="292929"/>
                  </a:solidFill>
                </a:endParaRPr>
              </a:p>
              <a:p>
                <a:pPr algn="just" eaLnBrk="1" hangingPunct="1"/>
                <a:endParaRPr lang="tr-TR" sz="2100" dirty="0">
                  <a:solidFill>
                    <a:srgbClr val="292929"/>
                  </a:solidFill>
                </a:endParaRPr>
              </a:p>
              <a:p>
                <a:pPr algn="just" eaLnBrk="1" hangingPunct="1"/>
                <a:endParaRPr lang="tr-TR" sz="2100" dirty="0" smtClean="0">
                  <a:solidFill>
                    <a:srgbClr val="292929"/>
                  </a:solidFill>
                </a:endParaRPr>
              </a:p>
              <a:p>
                <a:pPr algn="just" eaLnBrk="1" hangingPunct="1"/>
                <a:endParaRPr lang="tr-TR" sz="2100" dirty="0">
                  <a:solidFill>
                    <a:srgbClr val="292929"/>
                  </a:solidFill>
                </a:endParaRPr>
              </a:p>
              <a:p>
                <a:pPr algn="just" eaLnBrk="1" hangingPunct="1"/>
                <a:endParaRPr lang="tr-TR" sz="2100" dirty="0" smtClean="0">
                  <a:solidFill>
                    <a:srgbClr val="292929"/>
                  </a:solidFill>
                </a:endParaRPr>
              </a:p>
              <a:p>
                <a:pPr algn="just" eaLnBrk="1" hangingPunct="1"/>
                <a:endParaRPr lang="tr-TR" sz="2100" dirty="0">
                  <a:solidFill>
                    <a:srgbClr val="292929"/>
                  </a:solidFill>
                </a:endParaRPr>
              </a:p>
              <a:p>
                <a:pPr algn="just" eaLnBrk="1" hangingPunct="1"/>
                <a:endParaRPr lang="tr-TR" sz="2100" dirty="0" smtClean="0">
                  <a:solidFill>
                    <a:srgbClr val="292929"/>
                  </a:solidFill>
                </a:endParaRPr>
              </a:p>
              <a:p>
                <a:pPr algn="just" eaLnBrk="1" hangingPunct="1"/>
                <a:r>
                  <a:rPr lang="tr-TR" sz="2100" dirty="0" smtClean="0">
                    <a:solidFill>
                      <a:srgbClr val="292929"/>
                    </a:solidFill>
                  </a:rPr>
                  <a:t>A </a:t>
                </a:r>
                <a:r>
                  <a:rPr lang="tr-TR" sz="2100" dirty="0">
                    <a:solidFill>
                      <a:srgbClr val="292929"/>
                    </a:solidFill>
                  </a:rPr>
                  <a:t>plot of this sinusoidal signal is seen above.</a:t>
                </a:r>
              </a:p>
              <a:p>
                <a:pPr algn="just" eaLnBrk="1" hangingPunct="1"/>
                <a:endParaRPr lang="tr-TR" sz="2100" dirty="0">
                  <a:solidFill>
                    <a:srgbClr val="292929"/>
                  </a:solidFill>
                </a:endParaRPr>
              </a:p>
              <a:p>
                <a:pPr algn="just" eaLnBrk="1" hangingPunct="1"/>
                <a:endParaRPr lang="tr-TR" sz="2100" b="1" dirty="0">
                  <a:solidFill>
                    <a:srgbClr val="292929"/>
                  </a:solidFill>
                </a:endParaRPr>
              </a:p>
              <a:p>
                <a:pPr eaLnBrk="1" hangingPunct="1"/>
                <a:endParaRPr lang="en-US" sz="2100" u="sng" dirty="0" smtClean="0">
                  <a:solidFill>
                    <a:srgbClr val="292929"/>
                  </a:solidFill>
                </a:endParaRPr>
              </a:p>
            </p:txBody>
          </p:sp>
        </mc:Choice>
        <mc:Fallback xmlns="">
          <p:sp>
            <p:nvSpPr>
              <p:cNvPr id="6" name="Rectangle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52600" y="2057400"/>
                <a:ext cx="5410200" cy="4343400"/>
              </a:xfrm>
              <a:prstGeom prst="rect">
                <a:avLst/>
              </a:prstGeom>
              <a:blipFill rotWithShape="1">
                <a:blip r:embed="rId2"/>
                <a:stretch>
                  <a:fillRect l="-1353" t="-843" r="-1353" b="-491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533400" y="6611938"/>
            <a:ext cx="8610600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000" dirty="0">
                <a:solidFill>
                  <a:schemeClr val="bg1"/>
                </a:solidFill>
              </a:rPr>
              <a:t>Copyright 20</a:t>
            </a:r>
            <a:r>
              <a:rPr lang="tr-TR" sz="1000" dirty="0">
                <a:solidFill>
                  <a:schemeClr val="bg1"/>
                </a:solidFill>
              </a:rPr>
              <a:t>12</a:t>
            </a:r>
            <a:r>
              <a:rPr lang="en-US" sz="1000" dirty="0">
                <a:solidFill>
                  <a:schemeClr val="bg1"/>
                </a:solidFill>
              </a:rPr>
              <a:t> | </a:t>
            </a:r>
            <a:r>
              <a:rPr lang="tr-TR" sz="1000" dirty="0">
                <a:solidFill>
                  <a:schemeClr val="bg1"/>
                </a:solidFill>
              </a:rPr>
              <a:t>Instructor: Dr. Gülden Köktürk</a:t>
            </a:r>
            <a:r>
              <a:rPr lang="en-US" sz="1000" dirty="0">
                <a:solidFill>
                  <a:schemeClr val="bg1"/>
                </a:solidFill>
              </a:rPr>
              <a:t> | </a:t>
            </a:r>
            <a:r>
              <a:rPr lang="tr-TR" sz="1000" dirty="0">
                <a:solidFill>
                  <a:schemeClr val="bg1"/>
                </a:solidFill>
              </a:rPr>
              <a:t>EED1004-INTRODUCTION TO SIGNAL PROCESSING</a:t>
            </a:r>
            <a:endParaRPr lang="en-US" sz="8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3657600"/>
            <a:ext cx="5204460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643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533400" y="6611938"/>
            <a:ext cx="8610600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000" dirty="0">
                <a:solidFill>
                  <a:schemeClr val="bg1"/>
                </a:solidFill>
              </a:rPr>
              <a:t>Copyright 20</a:t>
            </a:r>
            <a:r>
              <a:rPr lang="tr-TR" sz="1000" dirty="0">
                <a:solidFill>
                  <a:schemeClr val="bg1"/>
                </a:solidFill>
              </a:rPr>
              <a:t>12</a:t>
            </a:r>
            <a:r>
              <a:rPr lang="en-US" sz="1000" dirty="0">
                <a:solidFill>
                  <a:schemeClr val="bg1"/>
                </a:solidFill>
              </a:rPr>
              <a:t> | </a:t>
            </a:r>
            <a:r>
              <a:rPr lang="tr-TR" sz="1000" dirty="0">
                <a:solidFill>
                  <a:schemeClr val="bg1"/>
                </a:solidFill>
              </a:rPr>
              <a:t>Instructor: Dr. Gülden Köktürk</a:t>
            </a:r>
            <a:r>
              <a:rPr lang="en-US" sz="1000" dirty="0">
                <a:solidFill>
                  <a:schemeClr val="bg1"/>
                </a:solidFill>
              </a:rPr>
              <a:t> | </a:t>
            </a:r>
            <a:r>
              <a:rPr lang="tr-TR" sz="1000" dirty="0">
                <a:solidFill>
                  <a:schemeClr val="bg1"/>
                </a:solidFill>
              </a:rPr>
              <a:t>EED1004-INTRODUCTION TO SIGNAL PROCESSING</a:t>
            </a:r>
            <a:endParaRPr lang="en-US" sz="8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4"/>
              <p:cNvSpPr txBox="1">
                <a:spLocks noChangeArrowheads="1"/>
              </p:cNvSpPr>
              <p:nvPr/>
            </p:nvSpPr>
            <p:spPr bwMode="auto">
              <a:xfrm>
                <a:off x="1752600" y="2057400"/>
                <a:ext cx="5410200" cy="43434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None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None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914400" indent="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None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371600" indent="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None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1828800" indent="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None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286000" indent="0" algn="ctr" rtl="0" fontAlgn="base">
                  <a:spcBef>
                    <a:spcPct val="20000"/>
                  </a:spcBef>
                  <a:spcAft>
                    <a:spcPct val="0"/>
                  </a:spcAft>
                  <a:buNone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743200" indent="0" algn="ctr" rtl="0" fontAlgn="base">
                  <a:spcBef>
                    <a:spcPct val="20000"/>
                  </a:spcBef>
                  <a:spcAft>
                    <a:spcPct val="0"/>
                  </a:spcAft>
                  <a:buNone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200400" indent="0" algn="ctr" rtl="0" fontAlgn="base">
                  <a:spcBef>
                    <a:spcPct val="20000"/>
                  </a:spcBef>
                  <a:spcAft>
                    <a:spcPct val="0"/>
                  </a:spcAft>
                  <a:buNone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657600" indent="0" algn="ctr" rtl="0" fontAlgn="base">
                  <a:spcBef>
                    <a:spcPct val="20000"/>
                  </a:spcBef>
                  <a:spcAft>
                    <a:spcPct val="0"/>
                  </a:spcAft>
                  <a:buNone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algn="just" eaLnBrk="1" hangingPunct="1"/>
                <a:r>
                  <a:rPr lang="tr-TR" sz="2100" dirty="0" smtClean="0">
                    <a:solidFill>
                      <a:srgbClr val="292929"/>
                    </a:solidFill>
                  </a:rPr>
                  <a:t>Due to A=20, its maximum and minimum values and +20 and -20, respectively. </a:t>
                </a:r>
              </a:p>
              <a:p>
                <a:pPr algn="just" eaLnBrk="1" hangingPunct="1"/>
                <a:endParaRPr lang="tr-TR" sz="2100" dirty="0">
                  <a:solidFill>
                    <a:srgbClr val="292929"/>
                  </a:solidFill>
                </a:endParaRPr>
              </a:p>
              <a:p>
                <a:pPr algn="just" eaLnBrk="1" hangingPunct="1"/>
                <a:r>
                  <a:rPr lang="tr-TR" sz="2100" dirty="0" smtClean="0">
                    <a:solidFill>
                      <a:srgbClr val="292929"/>
                    </a:solidFill>
                  </a:rPr>
                  <a:t>The maximums occur at t=</a:t>
                </a:r>
                <a14:m>
                  <m:oMath xmlns:m="http://schemas.openxmlformats.org/officeDocument/2006/math">
                    <m:r>
                      <a:rPr lang="tr-TR" sz="2100" i="1" smtClean="0">
                        <a:solidFill>
                          <a:srgbClr val="292929"/>
                        </a:solidFill>
                        <a:latin typeface="Cambria Math"/>
                        <a:ea typeface="Cambria Math"/>
                      </a:rPr>
                      <m:t>⋯</m:t>
                    </m:r>
                    <m:r>
                      <a:rPr lang="tr-TR" sz="2100" b="0" i="1" smtClean="0">
                        <a:solidFill>
                          <a:srgbClr val="292929"/>
                        </a:solidFill>
                        <a:latin typeface="Cambria Math"/>
                        <a:ea typeface="Cambria Math"/>
                      </a:rPr>
                      <m:t>−0.02, 0.005, 0.03, ⋯</m:t>
                    </m:r>
                  </m:oMath>
                </a14:m>
                <a:r>
                  <a:rPr lang="tr-TR" sz="2100" dirty="0">
                    <a:solidFill>
                      <a:srgbClr val="292929"/>
                    </a:solidFill>
                  </a:rPr>
                  <a:t>. The minimums occur at t=</a:t>
                </a:r>
                <a14:m>
                  <m:oMath xmlns:m="http://schemas.openxmlformats.org/officeDocument/2006/math">
                    <m:r>
                      <a:rPr lang="tr-TR" sz="2100" i="1">
                        <a:solidFill>
                          <a:srgbClr val="292929"/>
                        </a:solidFill>
                        <a:latin typeface="Cambria Math"/>
                        <a:ea typeface="Cambria Math"/>
                      </a:rPr>
                      <m:t>⋯−0</m:t>
                    </m:r>
                    <m:r>
                      <a:rPr lang="tr-TR" sz="2100" b="0" i="1" smtClean="0">
                        <a:solidFill>
                          <a:srgbClr val="292929"/>
                        </a:solidFill>
                        <a:latin typeface="Cambria Math"/>
                        <a:ea typeface="Cambria Math"/>
                      </a:rPr>
                      <m:t>.</m:t>
                    </m:r>
                    <m:r>
                      <a:rPr lang="tr-TR" sz="2100" i="1">
                        <a:solidFill>
                          <a:srgbClr val="292929"/>
                        </a:solidFill>
                        <a:latin typeface="Cambria Math"/>
                        <a:ea typeface="Cambria Math"/>
                      </a:rPr>
                      <m:t>0</m:t>
                    </m:r>
                    <m:r>
                      <a:rPr lang="tr-TR" sz="2100" b="0" i="1" smtClean="0">
                        <a:solidFill>
                          <a:srgbClr val="292929"/>
                        </a:solidFill>
                        <a:latin typeface="Cambria Math"/>
                        <a:ea typeface="Cambria Math"/>
                      </a:rPr>
                      <m:t>3</m:t>
                    </m:r>
                    <m:r>
                      <a:rPr lang="tr-TR" sz="2100" i="1">
                        <a:solidFill>
                          <a:srgbClr val="292929"/>
                        </a:solidFill>
                        <a:latin typeface="Cambria Math"/>
                        <a:ea typeface="Cambria Math"/>
                      </a:rPr>
                      <m:t>2</m:t>
                    </m:r>
                    <m:r>
                      <a:rPr lang="tr-TR" sz="2100" b="0" i="1" smtClean="0">
                        <a:solidFill>
                          <a:srgbClr val="292929"/>
                        </a:solidFill>
                        <a:latin typeface="Cambria Math"/>
                        <a:ea typeface="Cambria Math"/>
                      </a:rPr>
                      <m:t>5</m:t>
                    </m:r>
                    <m:r>
                      <a:rPr lang="tr-TR" sz="2100" i="1">
                        <a:solidFill>
                          <a:srgbClr val="292929"/>
                        </a:solidFill>
                        <a:latin typeface="Cambria Math"/>
                        <a:ea typeface="Cambria Math"/>
                      </a:rPr>
                      <m:t>, 0</m:t>
                    </m:r>
                    <m:r>
                      <a:rPr lang="tr-TR" sz="2100" b="0" i="1" smtClean="0">
                        <a:solidFill>
                          <a:srgbClr val="292929"/>
                        </a:solidFill>
                        <a:latin typeface="Cambria Math"/>
                        <a:ea typeface="Cambria Math"/>
                      </a:rPr>
                      <m:t>.</m:t>
                    </m:r>
                    <m:r>
                      <a:rPr lang="tr-TR" sz="2100" i="1">
                        <a:solidFill>
                          <a:srgbClr val="292929"/>
                        </a:solidFill>
                        <a:latin typeface="Cambria Math"/>
                        <a:ea typeface="Cambria Math"/>
                      </a:rPr>
                      <m:t>00</m:t>
                    </m:r>
                    <m:r>
                      <a:rPr lang="tr-TR" sz="2100" b="0" i="1" smtClean="0">
                        <a:solidFill>
                          <a:srgbClr val="292929"/>
                        </a:solidFill>
                        <a:latin typeface="Cambria Math"/>
                        <a:ea typeface="Cambria Math"/>
                      </a:rPr>
                      <m:t>7</m:t>
                    </m:r>
                    <m:r>
                      <a:rPr lang="tr-TR" sz="2100" i="1">
                        <a:solidFill>
                          <a:srgbClr val="292929"/>
                        </a:solidFill>
                        <a:latin typeface="Cambria Math"/>
                        <a:ea typeface="Cambria Math"/>
                      </a:rPr>
                      <m:t>5, 0</m:t>
                    </m:r>
                    <m:r>
                      <a:rPr lang="tr-TR" sz="2100" b="0" i="1" smtClean="0">
                        <a:solidFill>
                          <a:srgbClr val="292929"/>
                        </a:solidFill>
                        <a:latin typeface="Cambria Math"/>
                        <a:ea typeface="Cambria Math"/>
                      </a:rPr>
                      <m:t>.</m:t>
                    </m:r>
                    <m:r>
                      <a:rPr lang="tr-TR" sz="2100" i="1">
                        <a:solidFill>
                          <a:srgbClr val="292929"/>
                        </a:solidFill>
                        <a:latin typeface="Cambria Math"/>
                        <a:ea typeface="Cambria Math"/>
                      </a:rPr>
                      <m:t>0</m:t>
                    </m:r>
                    <m:r>
                      <a:rPr lang="tr-TR" sz="2100" b="0" i="1" smtClean="0">
                        <a:solidFill>
                          <a:srgbClr val="292929"/>
                        </a:solidFill>
                        <a:latin typeface="Cambria Math"/>
                        <a:ea typeface="Cambria Math"/>
                      </a:rPr>
                      <m:t>175</m:t>
                    </m:r>
                    <m:r>
                      <a:rPr lang="tr-TR" sz="2100" i="1">
                        <a:solidFill>
                          <a:srgbClr val="292929"/>
                        </a:solidFill>
                        <a:latin typeface="Cambria Math"/>
                        <a:ea typeface="Cambria Math"/>
                      </a:rPr>
                      <m:t>, ⋯</m:t>
                    </m:r>
                  </m:oMath>
                </a14:m>
                <a:r>
                  <a:rPr lang="tr-TR" sz="2100" dirty="0" smtClean="0">
                    <a:solidFill>
                      <a:srgbClr val="292929"/>
                    </a:solidFill>
                  </a:rPr>
                  <a:t>. </a:t>
                </a:r>
              </a:p>
              <a:p>
                <a:pPr algn="just" eaLnBrk="1" hangingPunct="1"/>
                <a:endParaRPr lang="tr-TR" sz="2100" dirty="0">
                  <a:solidFill>
                    <a:srgbClr val="292929"/>
                  </a:solidFill>
                </a:endParaRPr>
              </a:p>
              <a:p>
                <a:pPr algn="just" eaLnBrk="1" hangingPunct="1"/>
                <a:r>
                  <a:rPr lang="tr-TR" sz="2100" dirty="0" smtClean="0">
                    <a:solidFill>
                      <a:srgbClr val="292929"/>
                    </a:solidFill>
                  </a:rPr>
                  <a:t>The time interval between successive maxima of the signal is</a:t>
                </a:r>
              </a:p>
              <a:p>
                <a:pPr algn="just" eaLnBrk="1" hangingPunct="1"/>
                <a:endParaRPr lang="tr-TR" sz="2100" dirty="0" smtClean="0">
                  <a:solidFill>
                    <a:srgbClr val="292929"/>
                  </a:solidFill>
                  <a:latin typeface="Cambria Math"/>
                </a:endParaRPr>
              </a:p>
              <a:p>
                <a:pPr algn="just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sz="2100" i="1" smtClean="0">
                              <a:solidFill>
                                <a:srgbClr val="292929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tr-TR" sz="2100" b="0" i="0" smtClean="0">
                              <a:solidFill>
                                <a:srgbClr val="292929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tr-TR" sz="2100" i="1" smtClean="0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tr-TR" sz="2100" b="0" i="0" smtClean="0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  <m:t>f</m:t>
                              </m:r>
                            </m:e>
                            <m:sub>
                              <m:r>
                                <a:rPr lang="tr-TR" sz="2100" b="0" i="0" smtClean="0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tr-TR" sz="2100" b="0" i="0" smtClean="0">
                          <a:solidFill>
                            <a:srgbClr val="292929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tr-TR" sz="2100" b="0" i="1" smtClean="0">
                              <a:solidFill>
                                <a:srgbClr val="292929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tr-TR" sz="2100" b="0" i="0" smtClean="0">
                              <a:solidFill>
                                <a:srgbClr val="292929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tr-TR" sz="2100" b="0" i="0" smtClean="0">
                              <a:solidFill>
                                <a:srgbClr val="292929"/>
                              </a:solidFill>
                              <a:latin typeface="Cambria Math"/>
                            </a:rPr>
                            <m:t>40</m:t>
                          </m:r>
                        </m:den>
                      </m:f>
                      <m:r>
                        <a:rPr lang="tr-TR" sz="2100" b="0" i="0" smtClean="0">
                          <a:solidFill>
                            <a:srgbClr val="292929"/>
                          </a:solidFill>
                          <a:latin typeface="Cambria Math"/>
                        </a:rPr>
                        <m:t>=0,025 </m:t>
                      </m:r>
                      <m:r>
                        <m:rPr>
                          <m:sty m:val="p"/>
                        </m:rPr>
                        <a:rPr lang="tr-TR" sz="2100" b="0" i="0" smtClean="0">
                          <a:solidFill>
                            <a:srgbClr val="292929"/>
                          </a:solidFill>
                          <a:latin typeface="Cambria Math"/>
                        </a:rPr>
                        <m:t>sec</m:t>
                      </m:r>
                      <m:r>
                        <a:rPr lang="tr-TR" sz="2100" b="0" i="0" smtClean="0">
                          <a:solidFill>
                            <a:srgbClr val="292929"/>
                          </a:solidFill>
                          <a:latin typeface="Cambria Math"/>
                        </a:rPr>
                        <m:t>.   (</m:t>
                      </m:r>
                      <m:r>
                        <m:rPr>
                          <m:sty m:val="p"/>
                        </m:rPr>
                        <a:rPr lang="tr-TR" sz="2100" b="0" i="0" smtClean="0">
                          <a:solidFill>
                            <a:srgbClr val="292929"/>
                          </a:solidFill>
                          <a:latin typeface="Cambria Math"/>
                        </a:rPr>
                        <m:t>period</m:t>
                      </m:r>
                      <m:r>
                        <a:rPr lang="tr-TR" sz="2100" b="0" i="0" smtClean="0">
                          <a:solidFill>
                            <a:srgbClr val="292929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tr-TR" sz="2100" dirty="0">
                  <a:solidFill>
                    <a:srgbClr val="292929"/>
                  </a:solidFill>
                </a:endParaRPr>
              </a:p>
              <a:p>
                <a:pPr algn="just" eaLnBrk="1" hangingPunct="1"/>
                <a:endParaRPr lang="tr-TR" sz="2100" b="1" dirty="0">
                  <a:solidFill>
                    <a:srgbClr val="292929"/>
                  </a:solidFill>
                </a:endParaRPr>
              </a:p>
              <a:p>
                <a:pPr eaLnBrk="1" hangingPunct="1"/>
                <a:endParaRPr lang="en-US" sz="2100" u="sng" dirty="0" smtClean="0">
                  <a:solidFill>
                    <a:srgbClr val="292929"/>
                  </a:solidFill>
                </a:endParaRPr>
              </a:p>
            </p:txBody>
          </p:sp>
        </mc:Choice>
        <mc:Fallback xmlns="">
          <p:sp>
            <p:nvSpPr>
              <p:cNvPr id="4" name="Rectangle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52600" y="2057400"/>
                <a:ext cx="5410200" cy="4343400"/>
              </a:xfrm>
              <a:prstGeom prst="rect">
                <a:avLst/>
              </a:prstGeom>
              <a:blipFill rotWithShape="1">
                <a:blip r:embed="rId2"/>
                <a:stretch>
                  <a:fillRect l="-1353" t="-843" r="-135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7577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533400" y="6611938"/>
            <a:ext cx="8610600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000" dirty="0">
                <a:solidFill>
                  <a:schemeClr val="bg1"/>
                </a:solidFill>
              </a:rPr>
              <a:t>Copyright 20</a:t>
            </a:r>
            <a:r>
              <a:rPr lang="tr-TR" sz="1000" dirty="0">
                <a:solidFill>
                  <a:schemeClr val="bg1"/>
                </a:solidFill>
              </a:rPr>
              <a:t>12</a:t>
            </a:r>
            <a:r>
              <a:rPr lang="en-US" sz="1000" dirty="0">
                <a:solidFill>
                  <a:schemeClr val="bg1"/>
                </a:solidFill>
              </a:rPr>
              <a:t> | </a:t>
            </a:r>
            <a:r>
              <a:rPr lang="tr-TR" sz="1000" dirty="0">
                <a:solidFill>
                  <a:schemeClr val="bg1"/>
                </a:solidFill>
              </a:rPr>
              <a:t>Instructor: Dr. Gülden Köktürk</a:t>
            </a:r>
            <a:r>
              <a:rPr lang="en-US" sz="1000" dirty="0">
                <a:solidFill>
                  <a:schemeClr val="bg1"/>
                </a:solidFill>
              </a:rPr>
              <a:t> | </a:t>
            </a:r>
            <a:r>
              <a:rPr lang="tr-TR" sz="1000" dirty="0">
                <a:solidFill>
                  <a:schemeClr val="bg1"/>
                </a:solidFill>
              </a:rPr>
              <a:t>EED1004-INTRODUCTION TO SIGNAL PROCESSING</a:t>
            </a:r>
            <a:endParaRPr lang="en-US" sz="8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4"/>
              <p:cNvSpPr txBox="1">
                <a:spLocks noChangeArrowheads="1"/>
              </p:cNvSpPr>
              <p:nvPr/>
            </p:nvSpPr>
            <p:spPr bwMode="auto">
              <a:xfrm>
                <a:off x="1752600" y="1676400"/>
                <a:ext cx="5410200" cy="47244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None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None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914400" indent="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None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371600" indent="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None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1828800" indent="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None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286000" indent="0" algn="ctr" rtl="0" fontAlgn="base">
                  <a:spcBef>
                    <a:spcPct val="20000"/>
                  </a:spcBef>
                  <a:spcAft>
                    <a:spcPct val="0"/>
                  </a:spcAft>
                  <a:buNone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743200" indent="0" algn="ctr" rtl="0" fontAlgn="base">
                  <a:spcBef>
                    <a:spcPct val="20000"/>
                  </a:spcBef>
                  <a:spcAft>
                    <a:spcPct val="0"/>
                  </a:spcAft>
                  <a:buNone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200400" indent="0" algn="ctr" rtl="0" fontAlgn="base">
                  <a:spcBef>
                    <a:spcPct val="20000"/>
                  </a:spcBef>
                  <a:spcAft>
                    <a:spcPct val="0"/>
                  </a:spcAft>
                  <a:buNone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657600" indent="0" algn="ctr" rtl="0" fontAlgn="base">
                  <a:spcBef>
                    <a:spcPct val="20000"/>
                  </a:spcBef>
                  <a:spcAft>
                    <a:spcPct val="0"/>
                  </a:spcAft>
                  <a:buNone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algn="just" eaLnBrk="1" hangingPunct="1"/>
                <a:r>
                  <a:rPr lang="tr-TR" sz="2100" u="sng" dirty="0" smtClean="0">
                    <a:solidFill>
                      <a:srgbClr val="292929"/>
                    </a:solidFill>
                  </a:rPr>
                  <a:t>Relation of Frequency to Period:</a:t>
                </a:r>
                <a:endParaRPr lang="tr-TR" sz="2100" dirty="0" smtClean="0">
                  <a:solidFill>
                    <a:srgbClr val="292929"/>
                  </a:solidFill>
                </a:endParaRPr>
              </a:p>
              <a:p>
                <a:pPr algn="just" eaLnBrk="1" hangingPunct="1"/>
                <a:r>
                  <a:rPr lang="tr-TR" sz="2100" dirty="0" smtClean="0">
                    <a:solidFill>
                      <a:srgbClr val="292929"/>
                    </a:solidFill>
                  </a:rPr>
                  <a:t>Obviously, sinousoid is a periodic signal. The period of the sinusoid, denoted by T</a:t>
                </a:r>
                <a:r>
                  <a:rPr lang="tr-TR" sz="2100" baseline="-25000" dirty="0" smtClean="0">
                    <a:solidFill>
                      <a:srgbClr val="292929"/>
                    </a:solidFill>
                  </a:rPr>
                  <a:t>0</a:t>
                </a:r>
                <a:r>
                  <a:rPr lang="tr-TR" sz="2100" dirty="0" smtClean="0">
                    <a:solidFill>
                      <a:srgbClr val="292929"/>
                    </a:solidFill>
                  </a:rPr>
                  <a:t>, is the length of pne cycle of the sinusoid. In general, the frequency of the sinusoid determines its period, and the relationship between </a:t>
                </a:r>
                <a:r>
                  <a:rPr lang="tr-TR" sz="2100" b="1" dirty="0" smtClean="0">
                    <a:solidFill>
                      <a:srgbClr val="FF0000"/>
                    </a:solidFill>
                  </a:rPr>
                  <a:t>frequency</a:t>
                </a:r>
                <a:r>
                  <a:rPr lang="tr-TR" sz="2100" dirty="0" smtClean="0">
                    <a:solidFill>
                      <a:srgbClr val="292929"/>
                    </a:solidFill>
                  </a:rPr>
                  <a:t> and </a:t>
                </a:r>
                <a:r>
                  <a:rPr lang="tr-TR" sz="2100" b="1" dirty="0" smtClean="0">
                    <a:solidFill>
                      <a:srgbClr val="FF0000"/>
                    </a:solidFill>
                  </a:rPr>
                  <a:t>period</a:t>
                </a:r>
                <a:r>
                  <a:rPr lang="tr-TR" sz="2100" dirty="0" smtClean="0">
                    <a:solidFill>
                      <a:srgbClr val="292929"/>
                    </a:solidFill>
                  </a:rPr>
                  <a:t>, is found as shown in the derivations below.</a:t>
                </a:r>
              </a:p>
              <a:p>
                <a:pPr algn="just" eaLnBrk="1" hangingPunct="1"/>
                <a:r>
                  <a:rPr lang="tr-TR" sz="2100" dirty="0" smtClean="0">
                    <a:solidFill>
                      <a:srgbClr val="292929"/>
                    </a:solidFill>
                  </a:rPr>
                  <a:t>x(t+T</a:t>
                </a:r>
                <a:r>
                  <a:rPr lang="tr-TR" sz="2100" baseline="-25000" dirty="0" smtClean="0">
                    <a:solidFill>
                      <a:srgbClr val="292929"/>
                    </a:solidFill>
                  </a:rPr>
                  <a:t>0</a:t>
                </a:r>
                <a:r>
                  <a:rPr lang="tr-TR" sz="2100" dirty="0" smtClean="0">
                    <a:solidFill>
                      <a:srgbClr val="292929"/>
                    </a:solidFill>
                  </a:rPr>
                  <a:t>)=x(t) (since it’s periodic with T</a:t>
                </a:r>
                <a:r>
                  <a:rPr lang="tr-TR" sz="2100" baseline="-25000" dirty="0" smtClean="0">
                    <a:solidFill>
                      <a:srgbClr val="292929"/>
                    </a:solidFill>
                  </a:rPr>
                  <a:t>0</a:t>
                </a:r>
                <a:r>
                  <a:rPr lang="tr-TR" sz="2100" dirty="0" smtClean="0">
                    <a:solidFill>
                      <a:srgbClr val="292929"/>
                    </a:solidFill>
                  </a:rPr>
                  <a:t>)</a:t>
                </a:r>
              </a:p>
              <a:p>
                <a:pPr algn="just" eaLnBrk="1" hangingPunct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tr-TR" sz="2100" i="1" smtClean="0">
                          <a:solidFill>
                            <a:srgbClr val="292929"/>
                          </a:solidFill>
                          <a:latin typeface="Cambria Math"/>
                          <a:ea typeface="Cambria Math"/>
                        </a:rPr>
                        <m:t>⟹</m:t>
                      </m:r>
                      <m:r>
                        <m:rPr>
                          <m:sty m:val="p"/>
                        </m:rPr>
                        <a:rPr lang="tr-TR" sz="2100">
                          <a:solidFill>
                            <a:srgbClr val="292929"/>
                          </a:solidFill>
                          <a:latin typeface="Cambria Math"/>
                        </a:rPr>
                        <m:t>Acos</m:t>
                      </m:r>
                      <m:d>
                        <m:dPr>
                          <m:ctrlPr>
                            <a:rPr lang="tr-TR" sz="2100" i="1">
                              <a:solidFill>
                                <a:srgbClr val="292929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sz="2100" i="1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tr-TR" sz="2100" i="0">
                                  <a:solidFill>
                                    <a:srgbClr val="292929"/>
                                  </a:solidFill>
                                  <a:latin typeface="Cambria Math"/>
                                  <a:ea typeface="Cambria Math"/>
                                </a:rPr>
                                <m:t>ω</m:t>
                              </m:r>
                            </m:e>
                            <m:sub>
                              <m:r>
                                <a:rPr lang="tr-TR" sz="2100" i="0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tr-TR" sz="2100" b="0" i="0" smtClean="0">
                              <a:solidFill>
                                <a:srgbClr val="292929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tr-TR" sz="2100" b="0" i="0" smtClean="0">
                              <a:solidFill>
                                <a:srgbClr val="292929"/>
                              </a:solidFill>
                              <a:latin typeface="Cambria Math"/>
                            </a:rPr>
                            <m:t>t</m:t>
                          </m:r>
                          <m:r>
                            <a:rPr lang="tr-TR" sz="2100" b="0" i="0" smtClean="0">
                              <a:solidFill>
                                <a:srgbClr val="292929"/>
                              </a:solidFill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sz="2100" b="0" i="1" smtClean="0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tr-TR" sz="2100" b="0" i="0" smtClean="0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  <m:t>T</m:t>
                              </m:r>
                            </m:e>
                            <m:sub>
                              <m:r>
                                <a:rPr lang="tr-TR" sz="2100" b="0" i="0" smtClean="0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tr-TR" sz="2100" b="0" i="0" smtClean="0">
                              <a:solidFill>
                                <a:srgbClr val="292929"/>
                              </a:solidFill>
                              <a:latin typeface="Cambria Math"/>
                            </a:rPr>
                            <m:t>)</m:t>
                          </m:r>
                          <m:r>
                            <a:rPr lang="tr-TR" sz="2100" i="0">
                              <a:solidFill>
                                <a:srgbClr val="292929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tr-TR" sz="2100" i="0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  <m:t>ϕ</m:t>
                          </m:r>
                        </m:e>
                      </m:d>
                      <m:r>
                        <a:rPr lang="tr-TR" sz="2100">
                          <a:solidFill>
                            <a:srgbClr val="292929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tr-TR" sz="2100">
                          <a:solidFill>
                            <a:srgbClr val="292929"/>
                          </a:solidFill>
                          <a:latin typeface="Cambria Math"/>
                          <a:ea typeface="Cambria Math"/>
                        </a:rPr>
                        <m:t>Acos</m:t>
                      </m:r>
                      <m:r>
                        <a:rPr lang="tr-TR" sz="2100">
                          <a:solidFill>
                            <a:srgbClr val="292929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sSub>
                        <m:sSubPr>
                          <m:ctrlPr>
                            <a:rPr lang="tr-TR" sz="2100" i="1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tr-TR" sz="2100" smtClean="0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  <m:t>ω</m:t>
                          </m:r>
                        </m:e>
                        <m:sub>
                          <m:r>
                            <a:rPr lang="tr-TR" sz="2100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tr-TR" sz="2100">
                          <a:solidFill>
                            <a:srgbClr val="292929"/>
                          </a:solidFill>
                          <a:latin typeface="Cambria Math"/>
                          <a:ea typeface="Cambria Math"/>
                        </a:rPr>
                        <m:t>t</m:t>
                      </m:r>
                      <m:r>
                        <a:rPr lang="tr-TR" sz="2100">
                          <a:solidFill>
                            <a:srgbClr val="292929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tr-TR" sz="2100">
                          <a:solidFill>
                            <a:srgbClr val="292929"/>
                          </a:solidFill>
                          <a:latin typeface="Cambria Math"/>
                          <a:ea typeface="Cambria Math"/>
                        </a:rPr>
                        <m:t>ϕ</m:t>
                      </m:r>
                      <m:r>
                        <a:rPr lang="tr-TR" sz="2100">
                          <a:solidFill>
                            <a:srgbClr val="292929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tr-TR" sz="2100" dirty="0">
                  <a:solidFill>
                    <a:srgbClr val="292929"/>
                  </a:solidFill>
                </a:endParaRPr>
              </a:p>
              <a:p>
                <a:pPr algn="just" eaLnBrk="1" hangingPunct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tr-TR" sz="2100" i="1">
                          <a:solidFill>
                            <a:srgbClr val="292929"/>
                          </a:solidFill>
                          <a:latin typeface="Cambria Math"/>
                          <a:ea typeface="Cambria Math"/>
                        </a:rPr>
                        <m:t>⟹</m:t>
                      </m:r>
                      <m:r>
                        <m:rPr>
                          <m:sty m:val="p"/>
                        </m:rPr>
                        <a:rPr lang="tr-TR" sz="2100">
                          <a:solidFill>
                            <a:srgbClr val="292929"/>
                          </a:solidFill>
                          <a:latin typeface="Cambria Math"/>
                        </a:rPr>
                        <m:t>cos</m:t>
                      </m:r>
                      <m:d>
                        <m:dPr>
                          <m:ctrlPr>
                            <a:rPr lang="tr-TR" sz="2100" i="1">
                              <a:solidFill>
                                <a:srgbClr val="292929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sz="2100" i="1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tr-TR" sz="2100">
                                  <a:solidFill>
                                    <a:srgbClr val="292929"/>
                                  </a:solidFill>
                                  <a:latin typeface="Cambria Math"/>
                                  <a:ea typeface="Cambria Math"/>
                                </a:rPr>
                                <m:t>ω</m:t>
                              </m:r>
                            </m:e>
                            <m:sub>
                              <m:r>
                                <a:rPr lang="tr-TR" sz="2100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tr-TR" sz="2100">
                              <a:solidFill>
                                <a:srgbClr val="292929"/>
                              </a:solidFill>
                              <a:latin typeface="Cambria Math"/>
                            </a:rPr>
                            <m:t>t</m:t>
                          </m:r>
                          <m:r>
                            <a:rPr lang="tr-TR" sz="2100">
                              <a:solidFill>
                                <a:srgbClr val="292929"/>
                              </a:solidFill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sz="2100" i="1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tr-TR" sz="2100" i="1" smtClean="0">
                                      <a:solidFill>
                                        <a:srgbClr val="292929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tr-TR" sz="2100" i="0" smtClean="0">
                                      <a:solidFill>
                                        <a:srgbClr val="292929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ω</m:t>
                                  </m:r>
                                </m:e>
                                <m:sub>
                                  <m:r>
                                    <a:rPr lang="tr-TR" sz="2100" b="0" i="1" smtClean="0">
                                      <a:solidFill>
                                        <a:srgbClr val="292929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m:rPr>
                                  <m:sty m:val="p"/>
                                </m:rPr>
                                <a:rPr lang="tr-TR" sz="2100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  <m:t>T</m:t>
                              </m:r>
                            </m:e>
                            <m:sub>
                              <m:r>
                                <a:rPr lang="tr-TR" sz="2100">
                                  <a:solidFill>
                                    <a:srgbClr val="292929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tr-TR" sz="2100">
                              <a:solidFill>
                                <a:srgbClr val="292929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tr-TR" sz="2100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  <m:t>ϕ</m:t>
                          </m:r>
                        </m:e>
                      </m:d>
                      <m:r>
                        <a:rPr lang="tr-TR" sz="2100">
                          <a:solidFill>
                            <a:srgbClr val="292929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tr-TR" sz="2100">
                          <a:solidFill>
                            <a:srgbClr val="292929"/>
                          </a:solidFill>
                          <a:latin typeface="Cambria Math"/>
                          <a:ea typeface="Cambria Math"/>
                        </a:rPr>
                        <m:t>cos</m:t>
                      </m:r>
                      <m:r>
                        <a:rPr lang="tr-TR" sz="2100">
                          <a:solidFill>
                            <a:srgbClr val="292929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sSub>
                        <m:sSubPr>
                          <m:ctrlPr>
                            <a:rPr lang="tr-TR" sz="2100" i="1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tr-TR" sz="2100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  <m:t>ω</m:t>
                          </m:r>
                        </m:e>
                        <m:sub>
                          <m:r>
                            <a:rPr lang="tr-TR" sz="2100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tr-TR" sz="2100">
                          <a:solidFill>
                            <a:srgbClr val="292929"/>
                          </a:solidFill>
                          <a:latin typeface="Cambria Math"/>
                          <a:ea typeface="Cambria Math"/>
                        </a:rPr>
                        <m:t>t</m:t>
                      </m:r>
                      <m:r>
                        <a:rPr lang="tr-TR" sz="2100">
                          <a:solidFill>
                            <a:srgbClr val="292929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tr-TR" sz="2100">
                          <a:solidFill>
                            <a:srgbClr val="292929"/>
                          </a:solidFill>
                          <a:latin typeface="Cambria Math"/>
                          <a:ea typeface="Cambria Math"/>
                        </a:rPr>
                        <m:t>ϕ</m:t>
                      </m:r>
                      <m:r>
                        <a:rPr lang="tr-TR" sz="2100">
                          <a:solidFill>
                            <a:srgbClr val="292929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tr-TR" sz="2100" dirty="0" smtClean="0">
                  <a:solidFill>
                    <a:srgbClr val="292929"/>
                  </a:solidFill>
                </a:endParaRPr>
              </a:p>
              <a:p>
                <a:pPr algn="just" eaLnBrk="1" hangingPunct="1"/>
                <a:r>
                  <a:rPr lang="tr-TR" sz="2100" dirty="0" smtClean="0">
                    <a:solidFill>
                      <a:srgbClr val="292929"/>
                    </a:solidFill>
                  </a:rPr>
                  <a:t>Since cosine is periodic with period of 2</a:t>
                </a:r>
                <a:r>
                  <a:rPr lang="el-GR" sz="2100" dirty="0" smtClean="0">
                    <a:solidFill>
                      <a:srgbClr val="292929"/>
                    </a:solidFill>
                  </a:rPr>
                  <a:t>π</a:t>
                </a:r>
                <a:r>
                  <a:rPr lang="tr-TR" sz="2100" dirty="0" smtClean="0">
                    <a:solidFill>
                      <a:srgbClr val="292929"/>
                    </a:solidFill>
                  </a:rPr>
                  <a:t>, then </a:t>
                </a:r>
                <a:endParaRPr lang="tr-TR" sz="2100" dirty="0">
                  <a:solidFill>
                    <a:srgbClr val="292929"/>
                  </a:solidFill>
                </a:endParaRPr>
              </a:p>
              <a:p>
                <a:pPr algn="just" eaLnBrk="1" hangingPunct="1"/>
                <a:endParaRPr lang="tr-TR" sz="2100" dirty="0" smtClean="0">
                  <a:solidFill>
                    <a:srgbClr val="292929"/>
                  </a:solidFill>
                </a:endParaRPr>
              </a:p>
              <a:p>
                <a:pPr algn="just" eaLnBrk="1" hangingPunct="1"/>
                <a:endParaRPr lang="tr-TR" sz="2100" dirty="0">
                  <a:solidFill>
                    <a:srgbClr val="292929"/>
                  </a:solidFill>
                </a:endParaRPr>
              </a:p>
              <a:p>
                <a:pPr algn="just" eaLnBrk="1" hangingPunct="1"/>
                <a:endParaRPr lang="tr-TR" sz="2100" dirty="0">
                  <a:solidFill>
                    <a:srgbClr val="292929"/>
                  </a:solidFill>
                </a:endParaRPr>
              </a:p>
              <a:p>
                <a:pPr algn="just" eaLnBrk="1" hangingPunct="1"/>
                <a:endParaRPr lang="tr-TR" sz="2100" b="1" dirty="0">
                  <a:solidFill>
                    <a:srgbClr val="292929"/>
                  </a:solidFill>
                </a:endParaRPr>
              </a:p>
              <a:p>
                <a:pPr eaLnBrk="1" hangingPunct="1"/>
                <a:endParaRPr lang="en-US" sz="2100" u="sng" dirty="0" smtClean="0">
                  <a:solidFill>
                    <a:srgbClr val="292929"/>
                  </a:solidFill>
                </a:endParaRPr>
              </a:p>
            </p:txBody>
          </p:sp>
        </mc:Choice>
        <mc:Fallback xmlns="">
          <p:sp>
            <p:nvSpPr>
              <p:cNvPr id="4" name="Rectangle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52600" y="1676400"/>
                <a:ext cx="5410200" cy="4724400"/>
              </a:xfrm>
              <a:prstGeom prst="rect">
                <a:avLst/>
              </a:prstGeom>
              <a:blipFill rotWithShape="1">
                <a:blip r:embed="rId2"/>
                <a:stretch>
                  <a:fillRect l="-1353" t="-774" r="-135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275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533400" y="6611938"/>
            <a:ext cx="8610600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000" dirty="0">
                <a:solidFill>
                  <a:schemeClr val="bg1"/>
                </a:solidFill>
              </a:rPr>
              <a:t>Copyright 20</a:t>
            </a:r>
            <a:r>
              <a:rPr lang="tr-TR" sz="1000" dirty="0">
                <a:solidFill>
                  <a:schemeClr val="bg1"/>
                </a:solidFill>
              </a:rPr>
              <a:t>12</a:t>
            </a:r>
            <a:r>
              <a:rPr lang="en-US" sz="1000" dirty="0">
                <a:solidFill>
                  <a:schemeClr val="bg1"/>
                </a:solidFill>
              </a:rPr>
              <a:t> | </a:t>
            </a:r>
            <a:r>
              <a:rPr lang="tr-TR" sz="1000" dirty="0">
                <a:solidFill>
                  <a:schemeClr val="bg1"/>
                </a:solidFill>
              </a:rPr>
              <a:t>Instructor: Dr. Gülden Köktürk</a:t>
            </a:r>
            <a:r>
              <a:rPr lang="en-US" sz="1000" dirty="0">
                <a:solidFill>
                  <a:schemeClr val="bg1"/>
                </a:solidFill>
              </a:rPr>
              <a:t> | </a:t>
            </a:r>
            <a:r>
              <a:rPr lang="tr-TR" sz="1000" dirty="0">
                <a:solidFill>
                  <a:schemeClr val="bg1"/>
                </a:solidFill>
              </a:rPr>
              <a:t>EED1004-INTRODUCTION TO SIGNAL PROCESSING</a:t>
            </a:r>
            <a:endParaRPr lang="en-US" sz="8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4"/>
              <p:cNvSpPr txBox="1">
                <a:spLocks noChangeArrowheads="1"/>
              </p:cNvSpPr>
              <p:nvPr/>
            </p:nvSpPr>
            <p:spPr bwMode="auto">
              <a:xfrm>
                <a:off x="1752600" y="1905000"/>
                <a:ext cx="5410200" cy="4495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None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None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914400" indent="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None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371600" indent="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None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1828800" indent="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None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286000" indent="0" algn="ctr" rtl="0" fontAlgn="base">
                  <a:spcBef>
                    <a:spcPct val="20000"/>
                  </a:spcBef>
                  <a:spcAft>
                    <a:spcPct val="0"/>
                  </a:spcAft>
                  <a:buNone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743200" indent="0" algn="ctr" rtl="0" fontAlgn="base">
                  <a:spcBef>
                    <a:spcPct val="20000"/>
                  </a:spcBef>
                  <a:spcAft>
                    <a:spcPct val="0"/>
                  </a:spcAft>
                  <a:buNone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200400" indent="0" algn="ctr" rtl="0" fontAlgn="base">
                  <a:spcBef>
                    <a:spcPct val="20000"/>
                  </a:spcBef>
                  <a:spcAft>
                    <a:spcPct val="0"/>
                  </a:spcAft>
                  <a:buNone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657600" indent="0" algn="ctr" rtl="0" fontAlgn="base">
                  <a:spcBef>
                    <a:spcPct val="20000"/>
                  </a:spcBef>
                  <a:spcAft>
                    <a:spcPct val="0"/>
                  </a:spcAft>
                  <a:buNone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algn="just" eaLnBrk="1" hangingPunct="1"/>
                <a:endParaRPr lang="tr-TR" sz="2100" dirty="0" smtClean="0">
                  <a:solidFill>
                    <a:srgbClr val="292929"/>
                  </a:solidFill>
                </a:endParaRPr>
              </a:p>
              <a:p>
                <a:pPr algn="just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100" i="1" smtClean="0">
                              <a:solidFill>
                                <a:srgbClr val="292929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tr-TR" sz="2100" i="0" smtClean="0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  <m:t>ω</m:t>
                          </m:r>
                        </m:e>
                        <m:sub>
                          <m:r>
                            <a:rPr lang="tr-TR" sz="2100" b="0" i="0" smtClean="0">
                              <a:solidFill>
                                <a:srgbClr val="292929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tr-TR" sz="2100" i="1" smtClean="0">
                              <a:solidFill>
                                <a:srgbClr val="292929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tr-TR" sz="2100" b="0" i="0" smtClean="0">
                              <a:solidFill>
                                <a:srgbClr val="292929"/>
                              </a:solidFill>
                              <a:latin typeface="Cambria Math"/>
                            </a:rPr>
                            <m:t>T</m:t>
                          </m:r>
                        </m:e>
                        <m:sub>
                          <m:r>
                            <a:rPr lang="tr-TR" sz="2100" b="0" i="0" smtClean="0">
                              <a:solidFill>
                                <a:srgbClr val="292929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tr-TR" sz="2100" b="0" i="0" smtClean="0">
                          <a:solidFill>
                            <a:srgbClr val="292929"/>
                          </a:solidFill>
                          <a:latin typeface="Cambria Math"/>
                        </a:rPr>
                        <m:t>=2</m:t>
                      </m:r>
                      <m:r>
                        <m:rPr>
                          <m:sty m:val="p"/>
                        </m:rPr>
                        <a:rPr lang="tr-TR" sz="2100" b="0" i="0" smtClean="0">
                          <a:solidFill>
                            <a:srgbClr val="292929"/>
                          </a:solidFill>
                          <a:latin typeface="Cambria Math"/>
                          <a:ea typeface="Cambria Math"/>
                        </a:rPr>
                        <m:t>π</m:t>
                      </m:r>
                      <m:r>
                        <a:rPr lang="tr-TR" sz="2100" b="0" i="0" smtClean="0">
                          <a:solidFill>
                            <a:srgbClr val="292929"/>
                          </a:solidFill>
                          <a:latin typeface="Cambria Math"/>
                          <a:ea typeface="Cambria Math"/>
                        </a:rPr>
                        <m:t>⟹</m:t>
                      </m:r>
                      <m:borderBox>
                        <m:borderBoxPr>
                          <m:ctrlPr>
                            <a:rPr lang="tr-TR" sz="2100" b="0" i="1" smtClean="0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</m:ctrlPr>
                        </m:borderBoxPr>
                        <m:e>
                          <m:sSub>
                            <m:sSubPr>
                              <m:ctrlPr>
                                <a:rPr lang="tr-TR" sz="2100" b="0" i="1" smtClean="0">
                                  <a:solidFill>
                                    <a:srgbClr val="292929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tr-TR" sz="2100" b="0" i="0" smtClean="0">
                                  <a:solidFill>
                                    <a:srgbClr val="292929"/>
                                  </a:solidFill>
                                  <a:latin typeface="Cambria Math"/>
                                  <a:ea typeface="Cambria Math"/>
                                </a:rPr>
                                <m:t>T</m:t>
                              </m:r>
                            </m:e>
                            <m:sub>
                              <m:r>
                                <a:rPr lang="tr-TR" sz="2100" b="0" i="0" smtClean="0">
                                  <a:solidFill>
                                    <a:srgbClr val="292929"/>
                                  </a:solidFill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tr-TR" sz="2100" b="0" i="0" smtClean="0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tr-TR" sz="2100" b="0" i="1" smtClean="0">
                                  <a:solidFill>
                                    <a:srgbClr val="292929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tr-TR" sz="2100" b="0" i="0" smtClean="0">
                                  <a:solidFill>
                                    <a:srgbClr val="292929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  <m:r>
                                <m:rPr>
                                  <m:sty m:val="p"/>
                                </m:rPr>
                                <a:rPr lang="tr-TR" sz="2100" b="0" i="0" smtClean="0">
                                  <a:solidFill>
                                    <a:srgbClr val="292929"/>
                                  </a:solidFill>
                                  <a:latin typeface="Cambria Math"/>
                                  <a:ea typeface="Cambria Math"/>
                                </a:rPr>
                                <m:t>π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tr-TR" sz="2100" b="0" i="1" smtClean="0">
                                      <a:solidFill>
                                        <a:srgbClr val="292929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tr-TR" sz="2100" b="0" i="0" smtClean="0">
                                      <a:solidFill>
                                        <a:srgbClr val="292929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ω</m:t>
                                  </m:r>
                                </m:e>
                                <m:sub>
                                  <m:r>
                                    <a:rPr lang="tr-TR" sz="2100" b="0" i="0" smtClean="0">
                                      <a:solidFill>
                                        <a:srgbClr val="292929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</m:e>
                      </m:borderBox>
                      <m:r>
                        <a:rPr lang="tr-TR" sz="2100" b="0" i="0" smtClean="0">
                          <a:solidFill>
                            <a:srgbClr val="292929"/>
                          </a:solidFill>
                          <a:latin typeface="Cambria Math"/>
                          <a:ea typeface="Cambria Math"/>
                        </a:rPr>
                        <m:t>    </m:t>
                      </m:r>
                      <m:r>
                        <m:rPr>
                          <m:sty m:val="p"/>
                        </m:rPr>
                        <a:rPr lang="tr-TR" sz="2100" b="0" i="0" smtClean="0">
                          <a:solidFill>
                            <a:srgbClr val="292929"/>
                          </a:solidFill>
                          <a:latin typeface="Cambria Math"/>
                          <a:ea typeface="Cambria Math"/>
                        </a:rPr>
                        <m:t>or</m:t>
                      </m:r>
                    </m:oMath>
                  </m:oMathPara>
                </a14:m>
                <a:endParaRPr lang="tr-TR" sz="2100" b="0" dirty="0" smtClean="0">
                  <a:solidFill>
                    <a:srgbClr val="292929"/>
                  </a:solidFill>
                  <a:ea typeface="Cambria Math"/>
                </a:endParaRPr>
              </a:p>
              <a:p>
                <a:pPr algn="just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tr-TR" sz="2100" i="1" smtClean="0">
                              <a:solidFill>
                                <a:srgbClr val="292929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tr-TR" sz="2100" b="0" i="0" smtClean="0">
                              <a:solidFill>
                                <a:srgbClr val="292929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tr-TR" sz="2100" b="0" i="0" smtClean="0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  <m:t>π</m:t>
                          </m:r>
                          <m:sSub>
                            <m:sSubPr>
                              <m:ctrlPr>
                                <a:rPr lang="tr-TR" sz="2100" b="0" i="1" smtClean="0">
                                  <a:solidFill>
                                    <a:srgbClr val="292929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tr-TR" sz="2100" b="0" i="0" smtClean="0">
                                  <a:solidFill>
                                    <a:srgbClr val="292929"/>
                                  </a:solidFill>
                                  <a:latin typeface="Cambria Math"/>
                                  <a:ea typeface="Cambria Math"/>
                                </a:rPr>
                                <m:t>f</m:t>
                              </m:r>
                            </m:e>
                            <m:sub>
                              <m:r>
                                <a:rPr lang="tr-TR" sz="2100" b="0" i="0" smtClean="0">
                                  <a:solidFill>
                                    <a:srgbClr val="292929"/>
                                  </a:solidFill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tr-TR" sz="2100" i="1" smtClean="0">
                              <a:solidFill>
                                <a:srgbClr val="292929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tr-TR" sz="2100" b="0" i="0" smtClean="0">
                              <a:solidFill>
                                <a:srgbClr val="292929"/>
                              </a:solidFill>
                              <a:latin typeface="Cambria Math"/>
                            </a:rPr>
                            <m:t>T</m:t>
                          </m:r>
                        </m:e>
                        <m:sub>
                          <m:r>
                            <a:rPr lang="tr-TR" sz="2100" b="0" i="0" smtClean="0">
                              <a:solidFill>
                                <a:srgbClr val="292929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tr-TR" sz="2100" b="0" i="0" smtClean="0">
                          <a:solidFill>
                            <a:srgbClr val="292929"/>
                          </a:solidFill>
                          <a:latin typeface="Cambria Math"/>
                        </a:rPr>
                        <m:t>=2</m:t>
                      </m:r>
                      <m:r>
                        <m:rPr>
                          <m:sty m:val="p"/>
                        </m:rPr>
                        <a:rPr lang="tr-TR" sz="2100" b="0" i="0" smtClean="0">
                          <a:solidFill>
                            <a:srgbClr val="292929"/>
                          </a:solidFill>
                          <a:latin typeface="Cambria Math"/>
                          <a:ea typeface="Cambria Math"/>
                        </a:rPr>
                        <m:t>π</m:t>
                      </m:r>
                      <m:r>
                        <a:rPr lang="tr-TR" sz="2100" b="0" i="0" smtClean="0">
                          <a:solidFill>
                            <a:srgbClr val="292929"/>
                          </a:solidFill>
                          <a:latin typeface="Cambria Math"/>
                          <a:ea typeface="Cambria Math"/>
                        </a:rPr>
                        <m:t>⟹</m:t>
                      </m:r>
                      <m:borderBox>
                        <m:borderBoxPr>
                          <m:ctrlPr>
                            <a:rPr lang="tr-TR" sz="2100" b="0" i="1" smtClean="0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</m:ctrlPr>
                        </m:borderBoxPr>
                        <m:e>
                          <m:sSub>
                            <m:sSubPr>
                              <m:ctrlPr>
                                <a:rPr lang="tr-TR" sz="2100" b="0" i="1" smtClean="0">
                                  <a:solidFill>
                                    <a:srgbClr val="292929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tr-TR" sz="2100" b="0" i="0" smtClean="0">
                                  <a:solidFill>
                                    <a:srgbClr val="292929"/>
                                  </a:solidFill>
                                  <a:latin typeface="Cambria Math"/>
                                  <a:ea typeface="Cambria Math"/>
                                </a:rPr>
                                <m:t>T</m:t>
                              </m:r>
                            </m:e>
                            <m:sub>
                              <m:r>
                                <a:rPr lang="tr-TR" sz="2100" b="0" i="0" smtClean="0">
                                  <a:solidFill>
                                    <a:srgbClr val="292929"/>
                                  </a:solidFill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tr-TR" sz="2100" b="0" i="0" smtClean="0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tr-TR" sz="2100" b="0" i="1" smtClean="0">
                                  <a:solidFill>
                                    <a:srgbClr val="292929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tr-TR" sz="2100" b="0" i="0" smtClean="0">
                                  <a:solidFill>
                                    <a:srgbClr val="292929"/>
                                  </a:solidFill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tr-TR" sz="2100" b="0" i="1" smtClean="0">
                                      <a:solidFill>
                                        <a:srgbClr val="292929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tr-TR" sz="2100" b="0" i="0" smtClean="0">
                                      <a:solidFill>
                                        <a:srgbClr val="292929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f</m:t>
                                  </m:r>
                                </m:e>
                                <m:sub>
                                  <m:r>
                                    <a:rPr lang="tr-TR" sz="2100" b="0" i="0" smtClean="0">
                                      <a:solidFill>
                                        <a:srgbClr val="292929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</m:e>
                      </m:borderBox>
                    </m:oMath>
                  </m:oMathPara>
                </a14:m>
                <a:endParaRPr lang="tr-TR" sz="2100" dirty="0" smtClean="0">
                  <a:solidFill>
                    <a:srgbClr val="292929"/>
                  </a:solidFill>
                </a:endParaRPr>
              </a:p>
              <a:p>
                <a:pPr algn="just" eaLnBrk="1" hangingPunct="1"/>
                <a:endParaRPr lang="tr-TR" sz="2100" dirty="0">
                  <a:solidFill>
                    <a:srgbClr val="292929"/>
                  </a:solidFill>
                </a:endParaRPr>
              </a:p>
              <a:p>
                <a:pPr algn="just" eaLnBrk="1" hangingPunct="1"/>
                <a:r>
                  <a:rPr lang="tr-TR" sz="2100" dirty="0" smtClean="0">
                    <a:solidFill>
                      <a:srgbClr val="292929"/>
                    </a:solidFill>
                  </a:rPr>
                  <a:t>Since T</a:t>
                </a:r>
                <a:r>
                  <a:rPr lang="tr-TR" sz="2100" baseline="-25000" dirty="0" smtClean="0">
                    <a:solidFill>
                      <a:srgbClr val="292929"/>
                    </a:solidFill>
                  </a:rPr>
                  <a:t>0</a:t>
                </a:r>
                <a:r>
                  <a:rPr lang="tr-TR" sz="2100" dirty="0" smtClean="0">
                    <a:solidFill>
                      <a:srgbClr val="292929"/>
                    </a:solidFill>
                  </a:rPr>
                  <a:t> is the period of the signal,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100" i="1">
                            <a:solidFill>
                              <a:srgbClr val="292929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tr-TR" sz="2100" b="0" i="0" smtClean="0">
                            <a:solidFill>
                              <a:srgbClr val="292929"/>
                            </a:solidFill>
                            <a:latin typeface="Cambria Math"/>
                            <a:ea typeface="Cambria Math"/>
                          </a:rPr>
                          <m:t>f</m:t>
                        </m:r>
                      </m:e>
                      <m:sub>
                        <m:r>
                          <a:rPr lang="tr-TR" sz="2100">
                            <a:solidFill>
                              <a:srgbClr val="292929"/>
                            </a:solidFill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  <m:r>
                      <a:rPr lang="tr-TR" sz="2100">
                        <a:solidFill>
                          <a:srgbClr val="292929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tr-TR" sz="2100" i="1">
                            <a:solidFill>
                              <a:srgbClr val="292929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tr-TR" sz="2100">
                            <a:solidFill>
                              <a:srgbClr val="292929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tr-TR" sz="2100" i="1">
                                <a:solidFill>
                                  <a:srgbClr val="292929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tr-TR" sz="2100" b="0" i="0" smtClean="0">
                                <a:solidFill>
                                  <a:srgbClr val="292929"/>
                                </a:solidFill>
                                <a:latin typeface="Cambria Math"/>
                                <a:ea typeface="Cambria Math"/>
                              </a:rPr>
                              <m:t>T</m:t>
                            </m:r>
                          </m:e>
                          <m:sub>
                            <m:r>
                              <a:rPr lang="tr-TR" sz="2100">
                                <a:solidFill>
                                  <a:srgbClr val="292929"/>
                                </a:solidFill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r>
                  <a:rPr lang="tr-TR" sz="2100" dirty="0" smtClean="0">
                    <a:solidFill>
                      <a:srgbClr val="292929"/>
                    </a:solidFill>
                  </a:rPr>
                  <a:t> is the number of periods (cycles) per second.</a:t>
                </a:r>
              </a:p>
              <a:p>
                <a:pPr algn="just" eaLnBrk="1" hangingPunct="1"/>
                <a:r>
                  <a:rPr lang="tr-TR" sz="2100" dirty="0" smtClean="0">
                    <a:solidFill>
                      <a:srgbClr val="292929"/>
                    </a:solidFill>
                  </a:rPr>
                  <a:t>Now, consider the signal</a:t>
                </a:r>
              </a:p>
              <a:p>
                <a:pPr eaLnBrk="1" hangingPunct="1"/>
                <a:r>
                  <a:rPr lang="tr-TR" sz="2100" dirty="0">
                    <a:solidFill>
                      <a:srgbClr val="292929"/>
                    </a:solidFill>
                  </a:rPr>
                  <a:t>x</a:t>
                </a:r>
                <a:r>
                  <a:rPr lang="tr-TR" sz="2100" dirty="0" smtClean="0">
                    <a:solidFill>
                      <a:srgbClr val="292929"/>
                    </a:solidFill>
                  </a:rPr>
                  <a:t>(t)=5cos(2</a:t>
                </a:r>
                <a:r>
                  <a:rPr lang="el-GR" sz="2100" dirty="0" smtClean="0">
                    <a:solidFill>
                      <a:srgbClr val="292929"/>
                    </a:solidFill>
                  </a:rPr>
                  <a:t>π</a:t>
                </a:r>
                <a:r>
                  <a:rPr lang="tr-TR" sz="2100" dirty="0" smtClean="0">
                    <a:solidFill>
                      <a:srgbClr val="292929"/>
                    </a:solidFill>
                  </a:rPr>
                  <a:t>f</a:t>
                </a:r>
                <a:r>
                  <a:rPr lang="tr-TR" sz="2100" baseline="-25000" dirty="0" smtClean="0">
                    <a:solidFill>
                      <a:srgbClr val="292929"/>
                    </a:solidFill>
                  </a:rPr>
                  <a:t>0</a:t>
                </a:r>
                <a:r>
                  <a:rPr lang="tr-TR" sz="2100" dirty="0" smtClean="0">
                    <a:solidFill>
                      <a:srgbClr val="292929"/>
                    </a:solidFill>
                  </a:rPr>
                  <a:t>t)</a:t>
                </a:r>
                <a:endParaRPr lang="tr-TR" sz="2100" dirty="0">
                  <a:solidFill>
                    <a:srgbClr val="292929"/>
                  </a:solidFill>
                </a:endParaRPr>
              </a:p>
              <a:p>
                <a:pPr algn="just" eaLnBrk="1" hangingPunct="1"/>
                <a:endParaRPr lang="tr-TR" sz="2100" dirty="0" smtClean="0">
                  <a:solidFill>
                    <a:srgbClr val="292929"/>
                  </a:solidFill>
                </a:endParaRPr>
              </a:p>
              <a:p>
                <a:pPr algn="just" eaLnBrk="1" hangingPunct="1"/>
                <a:endParaRPr lang="tr-TR" sz="2100" dirty="0">
                  <a:solidFill>
                    <a:srgbClr val="292929"/>
                  </a:solidFill>
                </a:endParaRPr>
              </a:p>
              <a:p>
                <a:pPr algn="just" eaLnBrk="1" hangingPunct="1"/>
                <a:endParaRPr lang="tr-TR" sz="2100" dirty="0" smtClean="0">
                  <a:solidFill>
                    <a:srgbClr val="292929"/>
                  </a:solidFill>
                </a:endParaRPr>
              </a:p>
              <a:p>
                <a:pPr algn="just" eaLnBrk="1" hangingPunct="1"/>
                <a:endParaRPr lang="tr-TR" sz="2100" dirty="0">
                  <a:solidFill>
                    <a:srgbClr val="292929"/>
                  </a:solidFill>
                </a:endParaRPr>
              </a:p>
              <a:p>
                <a:pPr algn="just" eaLnBrk="1" hangingPunct="1"/>
                <a:endParaRPr lang="tr-TR" sz="2100" dirty="0" smtClean="0">
                  <a:solidFill>
                    <a:srgbClr val="292929"/>
                  </a:solidFill>
                </a:endParaRPr>
              </a:p>
              <a:p>
                <a:pPr algn="just" eaLnBrk="1" hangingPunct="1"/>
                <a:endParaRPr lang="tr-TR" sz="2100" dirty="0">
                  <a:solidFill>
                    <a:srgbClr val="292929"/>
                  </a:solidFill>
                </a:endParaRPr>
              </a:p>
              <a:p>
                <a:pPr algn="just" eaLnBrk="1" hangingPunct="1"/>
                <a:endParaRPr lang="tr-TR" sz="2100" dirty="0">
                  <a:solidFill>
                    <a:srgbClr val="292929"/>
                  </a:solidFill>
                </a:endParaRPr>
              </a:p>
              <a:p>
                <a:pPr algn="just" eaLnBrk="1" hangingPunct="1"/>
                <a:endParaRPr lang="tr-TR" sz="2100" dirty="0">
                  <a:solidFill>
                    <a:srgbClr val="292929"/>
                  </a:solidFill>
                </a:endParaRPr>
              </a:p>
              <a:p>
                <a:pPr algn="just" eaLnBrk="1" hangingPunct="1"/>
                <a:endParaRPr lang="tr-TR" sz="2100" b="1" dirty="0">
                  <a:solidFill>
                    <a:srgbClr val="292929"/>
                  </a:solidFill>
                </a:endParaRPr>
              </a:p>
              <a:p>
                <a:pPr eaLnBrk="1" hangingPunct="1"/>
                <a:endParaRPr lang="en-US" sz="2100" u="sng" dirty="0" smtClean="0">
                  <a:solidFill>
                    <a:srgbClr val="292929"/>
                  </a:solidFill>
                </a:endParaRPr>
              </a:p>
            </p:txBody>
          </p:sp>
        </mc:Choice>
        <mc:Fallback xmlns="">
          <p:sp>
            <p:nvSpPr>
              <p:cNvPr id="4" name="Rectangle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52600" y="1905000"/>
                <a:ext cx="5410200" cy="4495800"/>
              </a:xfrm>
              <a:prstGeom prst="rect">
                <a:avLst/>
              </a:prstGeom>
              <a:blipFill rotWithShape="1">
                <a:blip r:embed="rId2"/>
                <a:stretch>
                  <a:fillRect l="-1353" r="-135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12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533400" y="6611938"/>
            <a:ext cx="8610600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000" dirty="0">
                <a:solidFill>
                  <a:schemeClr val="bg1"/>
                </a:solidFill>
              </a:rPr>
              <a:t>Copyright 20</a:t>
            </a:r>
            <a:r>
              <a:rPr lang="tr-TR" sz="1000" dirty="0">
                <a:solidFill>
                  <a:schemeClr val="bg1"/>
                </a:solidFill>
              </a:rPr>
              <a:t>12</a:t>
            </a:r>
            <a:r>
              <a:rPr lang="en-US" sz="1000" dirty="0">
                <a:solidFill>
                  <a:schemeClr val="bg1"/>
                </a:solidFill>
              </a:rPr>
              <a:t> | </a:t>
            </a:r>
            <a:r>
              <a:rPr lang="tr-TR" sz="1000" dirty="0">
                <a:solidFill>
                  <a:schemeClr val="bg1"/>
                </a:solidFill>
              </a:rPr>
              <a:t>Instructor: Dr. Gülden Köktürk</a:t>
            </a:r>
            <a:r>
              <a:rPr lang="en-US" sz="1000" dirty="0">
                <a:solidFill>
                  <a:schemeClr val="bg1"/>
                </a:solidFill>
              </a:rPr>
              <a:t> | </a:t>
            </a:r>
            <a:r>
              <a:rPr lang="tr-TR" sz="1000" dirty="0">
                <a:solidFill>
                  <a:schemeClr val="bg1"/>
                </a:solidFill>
              </a:rPr>
              <a:t>EED1004-INTRODUCTION TO SIGNAL PROCESSING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4" name="Rectangle 34"/>
          <p:cNvSpPr txBox="1">
            <a:spLocks noChangeArrowheads="1"/>
          </p:cNvSpPr>
          <p:nvPr/>
        </p:nvSpPr>
        <p:spPr bwMode="auto">
          <a:xfrm>
            <a:off x="1752600" y="2057400"/>
            <a:ext cx="54102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just" eaLnBrk="1" hangingPunct="1"/>
            <a:endParaRPr lang="tr-TR" sz="2100" dirty="0">
              <a:solidFill>
                <a:srgbClr val="292929"/>
              </a:solidFill>
            </a:endParaRPr>
          </a:p>
          <a:p>
            <a:pPr algn="just" eaLnBrk="1" hangingPunct="1"/>
            <a:endParaRPr lang="tr-TR" sz="2100" b="1" dirty="0">
              <a:solidFill>
                <a:srgbClr val="292929"/>
              </a:solidFill>
            </a:endParaRPr>
          </a:p>
          <a:p>
            <a:pPr eaLnBrk="1" hangingPunct="1"/>
            <a:endParaRPr lang="en-US" sz="2100" u="sng" dirty="0" smtClean="0">
              <a:solidFill>
                <a:srgbClr val="292929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629" y="1676400"/>
            <a:ext cx="636651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12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533400" y="6611938"/>
            <a:ext cx="8610600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000" dirty="0">
                <a:solidFill>
                  <a:schemeClr val="bg1"/>
                </a:solidFill>
              </a:rPr>
              <a:t>Copyright 20</a:t>
            </a:r>
            <a:r>
              <a:rPr lang="tr-TR" sz="1000" dirty="0">
                <a:solidFill>
                  <a:schemeClr val="bg1"/>
                </a:solidFill>
              </a:rPr>
              <a:t>12</a:t>
            </a:r>
            <a:r>
              <a:rPr lang="en-US" sz="1000" dirty="0">
                <a:solidFill>
                  <a:schemeClr val="bg1"/>
                </a:solidFill>
              </a:rPr>
              <a:t> | </a:t>
            </a:r>
            <a:r>
              <a:rPr lang="tr-TR" sz="1000" dirty="0">
                <a:solidFill>
                  <a:schemeClr val="bg1"/>
                </a:solidFill>
              </a:rPr>
              <a:t>Instructor: Dr. Gülden Köktürk</a:t>
            </a:r>
            <a:r>
              <a:rPr lang="en-US" sz="1000" dirty="0">
                <a:solidFill>
                  <a:schemeClr val="bg1"/>
                </a:solidFill>
              </a:rPr>
              <a:t> | </a:t>
            </a:r>
            <a:r>
              <a:rPr lang="tr-TR" sz="1000" dirty="0">
                <a:solidFill>
                  <a:schemeClr val="bg1"/>
                </a:solidFill>
              </a:rPr>
              <a:t>EED1004-INTRODUCTION TO SIGNAL PROCESSING</a:t>
            </a:r>
            <a:endParaRPr lang="en-US" sz="8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34"/>
              <p:cNvSpPr txBox="1">
                <a:spLocks noChangeArrowheads="1"/>
              </p:cNvSpPr>
              <p:nvPr/>
            </p:nvSpPr>
            <p:spPr bwMode="auto">
              <a:xfrm>
                <a:off x="1752600" y="1676400"/>
                <a:ext cx="5943600" cy="47244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None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None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914400" indent="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None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371600" indent="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None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1828800" indent="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None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286000" indent="0" algn="ctr" rtl="0" fontAlgn="base">
                  <a:spcBef>
                    <a:spcPct val="20000"/>
                  </a:spcBef>
                  <a:spcAft>
                    <a:spcPct val="0"/>
                  </a:spcAft>
                  <a:buNone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743200" indent="0" algn="ctr" rtl="0" fontAlgn="base">
                  <a:spcBef>
                    <a:spcPct val="20000"/>
                  </a:spcBef>
                  <a:spcAft>
                    <a:spcPct val="0"/>
                  </a:spcAft>
                  <a:buNone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200400" indent="0" algn="ctr" rtl="0" fontAlgn="base">
                  <a:spcBef>
                    <a:spcPct val="20000"/>
                  </a:spcBef>
                  <a:spcAft>
                    <a:spcPct val="0"/>
                  </a:spcAft>
                  <a:buNone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657600" indent="0" algn="ctr" rtl="0" fontAlgn="base">
                  <a:spcBef>
                    <a:spcPct val="20000"/>
                  </a:spcBef>
                  <a:spcAft>
                    <a:spcPct val="0"/>
                  </a:spcAft>
                  <a:buNone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algn="just" eaLnBrk="1" hangingPunct="1"/>
                <a:r>
                  <a:rPr lang="tr-TR" sz="2100" dirty="0" smtClean="0">
                    <a:solidFill>
                      <a:srgbClr val="292929"/>
                    </a:solidFill>
                  </a:rPr>
                  <a:t>Note that when </a:t>
                </a:r>
                <a:r>
                  <a:rPr lang="tr-TR" sz="2100" u="sng" dirty="0" smtClean="0">
                    <a:solidFill>
                      <a:srgbClr val="292929"/>
                    </a:solidFill>
                  </a:rPr>
                  <a:t>f</a:t>
                </a:r>
                <a:r>
                  <a:rPr lang="tr-TR" sz="2100" u="sng" baseline="-25000" dirty="0" smtClean="0">
                    <a:solidFill>
                      <a:srgbClr val="292929"/>
                    </a:solidFill>
                  </a:rPr>
                  <a:t>0</a:t>
                </a:r>
                <a:r>
                  <a:rPr lang="tr-TR" sz="2100" u="sng" dirty="0" smtClean="0">
                    <a:solidFill>
                      <a:srgbClr val="292929"/>
                    </a:solidFill>
                  </a:rPr>
                  <a:t>=0 Hz (Hertz)</a:t>
                </a:r>
                <a:r>
                  <a:rPr lang="tr-TR" sz="2100" dirty="0" smtClean="0">
                    <a:solidFill>
                      <a:srgbClr val="292929"/>
                    </a:solidFill>
                  </a:rPr>
                  <a:t>, the resulting signal is constant. Because, 5cos(2</a:t>
                </a:r>
                <a:r>
                  <a:rPr lang="el-GR" sz="2100" dirty="0" smtClean="0">
                    <a:solidFill>
                      <a:srgbClr val="292929"/>
                    </a:solidFill>
                  </a:rPr>
                  <a:t>π</a:t>
                </a:r>
                <a:r>
                  <a:rPr lang="tr-TR" sz="2100" dirty="0" smtClean="0">
                    <a:solidFill>
                      <a:srgbClr val="292929"/>
                    </a:solidFill>
                  </a:rPr>
                  <a:t>(0)t)=5 for all t. This constant signal is often called the DC signal. From the example, we also see that as we increase f</a:t>
                </a:r>
                <a:r>
                  <a:rPr lang="tr-TR" sz="2100" baseline="-25000" dirty="0" smtClean="0">
                    <a:solidFill>
                      <a:srgbClr val="292929"/>
                    </a:solidFill>
                  </a:rPr>
                  <a:t>0</a:t>
                </a:r>
                <a:r>
                  <a:rPr lang="tr-TR" sz="2100" dirty="0" smtClean="0">
                    <a:solidFill>
                      <a:srgbClr val="292929"/>
                    </a:solidFill>
                  </a:rPr>
                  <a:t> the signal varies more rapidly with time (</a:t>
                </a:r>
                <a14:m>
                  <m:oMath xmlns:m="http://schemas.openxmlformats.org/officeDocument/2006/math">
                    <m:r>
                      <a:rPr lang="tr-TR" sz="2100" i="1" smtClean="0">
                        <a:solidFill>
                          <a:srgbClr val="292929"/>
                        </a:solidFill>
                        <a:latin typeface="Cambria Math"/>
                        <a:ea typeface="Cambria Math"/>
                      </a:rPr>
                      <m:t>⟹</m:t>
                    </m:r>
                  </m:oMath>
                </a14:m>
                <a:r>
                  <a:rPr lang="tr-TR" sz="2100" dirty="0" smtClean="0">
                    <a:solidFill>
                      <a:srgbClr val="292929"/>
                    </a:solidFill>
                  </a:rPr>
                  <a:t>period decreases). Note that when the frequency </a:t>
                </a:r>
                <a:r>
                  <a:rPr lang="tr-TR" sz="2100" u="sng" dirty="0" smtClean="0">
                    <a:solidFill>
                      <a:srgbClr val="292929"/>
                    </a:solidFill>
                  </a:rPr>
                  <a:t>doubles</a:t>
                </a:r>
                <a:r>
                  <a:rPr lang="tr-TR" sz="2100" dirty="0" smtClean="0">
                    <a:solidFill>
                      <a:srgbClr val="292929"/>
                    </a:solidFill>
                  </a:rPr>
                  <a:t> (100 Hz →200 Hz) the period is </a:t>
                </a:r>
                <a:r>
                  <a:rPr lang="tr-TR" sz="2100" u="sng" dirty="0" smtClean="0">
                    <a:solidFill>
                      <a:srgbClr val="292929"/>
                    </a:solidFill>
                  </a:rPr>
                  <a:t>halved</a:t>
                </a:r>
                <a:r>
                  <a:rPr lang="tr-TR" sz="2100" dirty="0" smtClean="0">
                    <a:solidFill>
                      <a:srgbClr val="292929"/>
                    </a:solidFill>
                  </a:rPr>
                  <a:t>.</a:t>
                </a:r>
              </a:p>
              <a:p>
                <a:pPr algn="just" eaLnBrk="1" hangingPunct="1"/>
                <a:endParaRPr lang="tr-TR" sz="2100" dirty="0" smtClean="0">
                  <a:solidFill>
                    <a:srgbClr val="FF0000"/>
                  </a:solidFill>
                </a:endParaRPr>
              </a:p>
              <a:p>
                <a:pPr algn="just" eaLnBrk="1" hangingPunct="1"/>
                <a:r>
                  <a:rPr lang="tr-TR" sz="2100" dirty="0" smtClean="0">
                    <a:solidFill>
                      <a:srgbClr val="FF0000"/>
                    </a:solidFill>
                  </a:rPr>
                  <a:t>Relation of Phase Shift to Time Shift:</a:t>
                </a:r>
              </a:p>
              <a:p>
                <a:pPr algn="just" eaLnBrk="1" hangingPunct="1"/>
                <a:r>
                  <a:rPr lang="tr-TR" sz="2100" dirty="0" smtClean="0">
                    <a:solidFill>
                      <a:srgbClr val="292929"/>
                    </a:solidFill>
                  </a:rPr>
                  <a:t>The </a:t>
                </a:r>
                <a:r>
                  <a:rPr lang="tr-TR" sz="2100" u="sng" dirty="0" smtClean="0">
                    <a:solidFill>
                      <a:srgbClr val="292929"/>
                    </a:solidFill>
                  </a:rPr>
                  <a:t>phase shift</a:t>
                </a:r>
                <a:r>
                  <a:rPr lang="tr-TR" sz="2100" dirty="0" smtClean="0">
                    <a:solidFill>
                      <a:srgbClr val="292929"/>
                    </a:solidFill>
                  </a:rPr>
                  <a:t> parameter </a:t>
                </a:r>
                <a:r>
                  <a:rPr lang="el-GR" sz="2100" dirty="0" smtClean="0">
                    <a:solidFill>
                      <a:srgbClr val="292929"/>
                    </a:solidFill>
                  </a:rPr>
                  <a:t>Φ</a:t>
                </a:r>
                <a:r>
                  <a:rPr lang="tr-TR" sz="2100" dirty="0" smtClean="0">
                    <a:solidFill>
                      <a:srgbClr val="292929"/>
                    </a:solidFill>
                  </a:rPr>
                  <a:t> (together with the frequency) determines the time location of the </a:t>
                </a:r>
                <a:r>
                  <a:rPr lang="tr-TR" sz="2100" u="sng" dirty="0" smtClean="0">
                    <a:solidFill>
                      <a:srgbClr val="292929"/>
                    </a:solidFill>
                  </a:rPr>
                  <a:t>maxima</a:t>
                </a:r>
                <a:r>
                  <a:rPr lang="tr-TR" sz="2100" dirty="0" smtClean="0">
                    <a:solidFill>
                      <a:srgbClr val="292929"/>
                    </a:solidFill>
                  </a:rPr>
                  <a:t> and </a:t>
                </a:r>
                <a:r>
                  <a:rPr lang="tr-TR" sz="2100" u="sng" dirty="0" smtClean="0">
                    <a:solidFill>
                      <a:srgbClr val="292929"/>
                    </a:solidFill>
                  </a:rPr>
                  <a:t>minima</a:t>
                </a:r>
                <a:r>
                  <a:rPr lang="tr-TR" sz="2100" dirty="0" smtClean="0">
                    <a:solidFill>
                      <a:srgbClr val="292929"/>
                    </a:solidFill>
                  </a:rPr>
                  <a:t> of a cosine wave.</a:t>
                </a:r>
              </a:p>
              <a:p>
                <a:pPr algn="just" eaLnBrk="1" hangingPunct="1"/>
                <a:endParaRPr lang="tr-TR" sz="2100" dirty="0">
                  <a:solidFill>
                    <a:srgbClr val="292929"/>
                  </a:solidFill>
                </a:endParaRPr>
              </a:p>
              <a:p>
                <a:pPr algn="just" eaLnBrk="1" hangingPunct="1"/>
                <a:endParaRPr lang="tr-TR" sz="2100" dirty="0" smtClean="0">
                  <a:solidFill>
                    <a:srgbClr val="292929"/>
                  </a:solidFill>
                </a:endParaRPr>
              </a:p>
              <a:p>
                <a:pPr algn="just" eaLnBrk="1" hangingPunct="1"/>
                <a:endParaRPr lang="tr-TR" sz="2100" dirty="0">
                  <a:solidFill>
                    <a:srgbClr val="292929"/>
                  </a:solidFill>
                </a:endParaRPr>
              </a:p>
              <a:p>
                <a:pPr algn="just" eaLnBrk="1" hangingPunct="1"/>
                <a:endParaRPr lang="tr-TR" sz="2100" dirty="0" smtClean="0">
                  <a:solidFill>
                    <a:srgbClr val="292929"/>
                  </a:solidFill>
                </a:endParaRPr>
              </a:p>
              <a:p>
                <a:pPr algn="just" eaLnBrk="1" hangingPunct="1"/>
                <a:endParaRPr lang="tr-TR" sz="2100" dirty="0">
                  <a:solidFill>
                    <a:srgbClr val="292929"/>
                  </a:solidFill>
                </a:endParaRPr>
              </a:p>
              <a:p>
                <a:pPr algn="just" eaLnBrk="1" hangingPunct="1"/>
                <a:endParaRPr lang="tr-TR" sz="2100" dirty="0" smtClean="0">
                  <a:solidFill>
                    <a:srgbClr val="292929"/>
                  </a:solidFill>
                </a:endParaRPr>
              </a:p>
              <a:p>
                <a:pPr algn="just" eaLnBrk="1" hangingPunct="1"/>
                <a:endParaRPr lang="tr-TR" sz="2100" dirty="0">
                  <a:solidFill>
                    <a:srgbClr val="292929"/>
                  </a:solidFill>
                </a:endParaRPr>
              </a:p>
              <a:p>
                <a:pPr algn="just" eaLnBrk="1" hangingPunct="1"/>
                <a:endParaRPr lang="tr-TR" sz="2100" dirty="0" smtClean="0">
                  <a:solidFill>
                    <a:srgbClr val="292929"/>
                  </a:solidFill>
                </a:endParaRPr>
              </a:p>
              <a:p>
                <a:pPr algn="just" eaLnBrk="1" hangingPunct="1"/>
                <a:endParaRPr lang="tr-TR" sz="2100" dirty="0" smtClean="0">
                  <a:solidFill>
                    <a:srgbClr val="292929"/>
                  </a:solidFill>
                </a:endParaRPr>
              </a:p>
              <a:p>
                <a:pPr algn="just" eaLnBrk="1" hangingPunct="1"/>
                <a:endParaRPr lang="tr-TR" sz="2100" dirty="0">
                  <a:solidFill>
                    <a:srgbClr val="292929"/>
                  </a:solidFill>
                </a:endParaRPr>
              </a:p>
              <a:p>
                <a:pPr algn="just" eaLnBrk="1" hangingPunct="1"/>
                <a:endParaRPr lang="tr-TR" sz="2100" dirty="0">
                  <a:solidFill>
                    <a:srgbClr val="292929"/>
                  </a:solidFill>
                </a:endParaRPr>
              </a:p>
              <a:p>
                <a:pPr algn="just" eaLnBrk="1" hangingPunct="1"/>
                <a:endParaRPr lang="tr-TR" sz="2100" b="1" dirty="0">
                  <a:solidFill>
                    <a:srgbClr val="292929"/>
                  </a:solidFill>
                </a:endParaRPr>
              </a:p>
              <a:p>
                <a:pPr eaLnBrk="1" hangingPunct="1"/>
                <a:endParaRPr lang="en-US" sz="2100" u="sng" dirty="0" smtClean="0">
                  <a:solidFill>
                    <a:srgbClr val="292929"/>
                  </a:solidFill>
                </a:endParaRPr>
              </a:p>
            </p:txBody>
          </p:sp>
        </mc:Choice>
        <mc:Fallback xmlns="">
          <p:sp>
            <p:nvSpPr>
              <p:cNvPr id="5" name="Rectangle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52600" y="1676400"/>
                <a:ext cx="5943600" cy="4724400"/>
              </a:xfrm>
              <a:prstGeom prst="rect">
                <a:avLst/>
              </a:prstGeom>
              <a:blipFill rotWithShape="1">
                <a:blip r:embed="rId2"/>
                <a:stretch>
                  <a:fillRect l="-1231" t="-774" r="-123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262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533400" y="6611938"/>
            <a:ext cx="8610600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000" dirty="0">
                <a:solidFill>
                  <a:schemeClr val="bg1"/>
                </a:solidFill>
              </a:rPr>
              <a:t>Copyright 20</a:t>
            </a:r>
            <a:r>
              <a:rPr lang="tr-TR" sz="1000" dirty="0">
                <a:solidFill>
                  <a:schemeClr val="bg1"/>
                </a:solidFill>
              </a:rPr>
              <a:t>12</a:t>
            </a:r>
            <a:r>
              <a:rPr lang="en-US" sz="1000" dirty="0">
                <a:solidFill>
                  <a:schemeClr val="bg1"/>
                </a:solidFill>
              </a:rPr>
              <a:t> | </a:t>
            </a:r>
            <a:r>
              <a:rPr lang="tr-TR" sz="1000" dirty="0">
                <a:solidFill>
                  <a:schemeClr val="bg1"/>
                </a:solidFill>
              </a:rPr>
              <a:t>Instructor: Dr. Gülden Köktürk</a:t>
            </a:r>
            <a:r>
              <a:rPr lang="en-US" sz="1000" dirty="0">
                <a:solidFill>
                  <a:schemeClr val="bg1"/>
                </a:solidFill>
              </a:rPr>
              <a:t> | </a:t>
            </a:r>
            <a:r>
              <a:rPr lang="tr-TR" sz="1000" dirty="0">
                <a:solidFill>
                  <a:schemeClr val="bg1"/>
                </a:solidFill>
              </a:rPr>
              <a:t>EED1004-INTRODUCTION TO SIGNAL PROCESSING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5" name="Rectangle 34"/>
          <p:cNvSpPr txBox="1">
            <a:spLocks noChangeArrowheads="1"/>
          </p:cNvSpPr>
          <p:nvPr/>
        </p:nvSpPr>
        <p:spPr bwMode="auto">
          <a:xfrm>
            <a:off x="1752600" y="1676400"/>
            <a:ext cx="59436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just" eaLnBrk="1" hangingPunct="1"/>
            <a:r>
              <a:rPr lang="tr-TR" sz="2100" dirty="0" smtClean="0">
                <a:solidFill>
                  <a:srgbClr val="292929"/>
                </a:solidFill>
              </a:rPr>
              <a:t>  </a:t>
            </a:r>
          </a:p>
          <a:p>
            <a:pPr algn="just" eaLnBrk="1" hangingPunct="1"/>
            <a:endParaRPr lang="tr-TR" sz="2100" dirty="0" smtClean="0">
              <a:solidFill>
                <a:srgbClr val="292929"/>
              </a:solidFill>
            </a:endParaRPr>
          </a:p>
          <a:p>
            <a:pPr algn="just" eaLnBrk="1" hangingPunct="1"/>
            <a:endParaRPr lang="tr-TR" sz="2100" dirty="0">
              <a:solidFill>
                <a:srgbClr val="292929"/>
              </a:solidFill>
            </a:endParaRPr>
          </a:p>
          <a:p>
            <a:pPr algn="just" eaLnBrk="1" hangingPunct="1"/>
            <a:endParaRPr lang="tr-TR" sz="2100" dirty="0">
              <a:solidFill>
                <a:srgbClr val="292929"/>
              </a:solidFill>
            </a:endParaRPr>
          </a:p>
          <a:p>
            <a:pPr algn="just" eaLnBrk="1" hangingPunct="1"/>
            <a:endParaRPr lang="tr-TR" sz="2100" b="1" dirty="0">
              <a:solidFill>
                <a:srgbClr val="292929"/>
              </a:solidFill>
            </a:endParaRPr>
          </a:p>
          <a:p>
            <a:pPr eaLnBrk="1" hangingPunct="1"/>
            <a:endParaRPr lang="en-US" sz="2100" u="sng" dirty="0" smtClean="0">
              <a:solidFill>
                <a:srgbClr val="292929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4"/>
              <p:cNvSpPr txBox="1">
                <a:spLocks noChangeArrowheads="1"/>
              </p:cNvSpPr>
              <p:nvPr/>
            </p:nvSpPr>
            <p:spPr bwMode="auto">
              <a:xfrm>
                <a:off x="1905000" y="1295400"/>
                <a:ext cx="5943600" cy="5257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None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None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914400" indent="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None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371600" indent="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None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1828800" indent="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None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286000" indent="0" algn="ctr" rtl="0" fontAlgn="base">
                  <a:spcBef>
                    <a:spcPct val="20000"/>
                  </a:spcBef>
                  <a:spcAft>
                    <a:spcPct val="0"/>
                  </a:spcAft>
                  <a:buNone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743200" indent="0" algn="ctr" rtl="0" fontAlgn="base">
                  <a:spcBef>
                    <a:spcPct val="20000"/>
                  </a:spcBef>
                  <a:spcAft>
                    <a:spcPct val="0"/>
                  </a:spcAft>
                  <a:buNone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200400" indent="0" algn="ctr" rtl="0" fontAlgn="base">
                  <a:spcBef>
                    <a:spcPct val="20000"/>
                  </a:spcBef>
                  <a:spcAft>
                    <a:spcPct val="0"/>
                  </a:spcAft>
                  <a:buNone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657600" indent="0" algn="ctr" rtl="0" fontAlgn="base">
                  <a:spcBef>
                    <a:spcPct val="20000"/>
                  </a:spcBef>
                  <a:spcAft>
                    <a:spcPct val="0"/>
                  </a:spcAft>
                  <a:buNone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algn="just" eaLnBrk="1" hangingPunct="1"/>
                <a:r>
                  <a:rPr lang="tr-TR" sz="2100" dirty="0" smtClean="0">
                    <a:solidFill>
                      <a:srgbClr val="292929"/>
                    </a:solidFill>
                  </a:rPr>
                  <a:t>Recall the most general formula for sinusoid</a:t>
                </a:r>
              </a:p>
              <a:p>
                <a:pPr algn="just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tr-TR" sz="2100">
                          <a:solidFill>
                            <a:srgbClr val="292929"/>
                          </a:solidFill>
                          <a:latin typeface="Cambria Math"/>
                        </a:rPr>
                        <m:t>x</m:t>
                      </m:r>
                      <m:d>
                        <m:dPr>
                          <m:ctrlPr>
                            <a:rPr lang="tr-TR" sz="2100" i="1">
                              <a:solidFill>
                                <a:srgbClr val="292929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tr-TR" sz="2100">
                              <a:solidFill>
                                <a:srgbClr val="292929"/>
                              </a:solidFill>
                              <a:latin typeface="Cambria Math"/>
                            </a:rPr>
                            <m:t>t</m:t>
                          </m:r>
                        </m:e>
                      </m:d>
                      <m:r>
                        <a:rPr lang="tr-TR" sz="2100">
                          <a:solidFill>
                            <a:srgbClr val="292929"/>
                          </a:solidFill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tr-TR" sz="2100" b="0" i="0" smtClean="0">
                          <a:solidFill>
                            <a:srgbClr val="292929"/>
                          </a:solidFill>
                          <a:latin typeface="Cambria Math"/>
                        </a:rPr>
                        <m:t>Ac</m:t>
                      </m:r>
                      <m:r>
                        <m:rPr>
                          <m:sty m:val="p"/>
                        </m:rPr>
                        <a:rPr lang="tr-TR" sz="2100">
                          <a:solidFill>
                            <a:srgbClr val="292929"/>
                          </a:solidFill>
                          <a:latin typeface="Cambria Math"/>
                          <a:ea typeface="Cambria Math"/>
                        </a:rPr>
                        <m:t>os</m:t>
                      </m:r>
                      <m:r>
                        <a:rPr lang="tr-TR" sz="2100">
                          <a:solidFill>
                            <a:srgbClr val="292929"/>
                          </a:solidFill>
                          <a:latin typeface="Cambria Math"/>
                          <a:ea typeface="Cambria Math"/>
                        </a:rPr>
                        <m:t>(2</m:t>
                      </m:r>
                      <m:r>
                        <m:rPr>
                          <m:sty m:val="p"/>
                        </m:rPr>
                        <a:rPr lang="tr-TR" sz="2100">
                          <a:solidFill>
                            <a:srgbClr val="292929"/>
                          </a:solidFill>
                          <a:latin typeface="Cambria Math"/>
                          <a:ea typeface="Cambria Math"/>
                        </a:rPr>
                        <m:t>π</m:t>
                      </m:r>
                      <m:sSub>
                        <m:sSubPr>
                          <m:ctrlPr>
                            <a:rPr lang="tr-TR" sz="2100" i="1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tr-TR" sz="2100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  <m:t>f</m:t>
                          </m:r>
                        </m:e>
                        <m:sub>
                          <m:r>
                            <a:rPr lang="tr-TR" sz="2100">
                              <a:solidFill>
                                <a:srgbClr val="292929"/>
                              </a:solidFill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tr-TR" sz="2100">
                          <a:solidFill>
                            <a:srgbClr val="292929"/>
                          </a:solidFill>
                          <a:latin typeface="Cambria Math"/>
                          <a:ea typeface="Cambria Math"/>
                        </a:rPr>
                        <m:t>t</m:t>
                      </m:r>
                      <m:r>
                        <a:rPr lang="tr-TR" sz="2100">
                          <a:solidFill>
                            <a:srgbClr val="292929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tr-TR" sz="2100">
                          <a:solidFill>
                            <a:srgbClr val="292929"/>
                          </a:solidFill>
                          <a:latin typeface="Cambria Math"/>
                          <a:ea typeface="Cambria Math"/>
                        </a:rPr>
                        <m:t>ϕ</m:t>
                      </m:r>
                      <m:r>
                        <a:rPr lang="tr-TR" sz="2100">
                          <a:solidFill>
                            <a:srgbClr val="292929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tr-TR" sz="2100" dirty="0" smtClean="0">
                  <a:solidFill>
                    <a:srgbClr val="292929"/>
                  </a:solidFill>
                </a:endParaRPr>
              </a:p>
              <a:p>
                <a:pPr algn="just" eaLnBrk="1" hangingPunct="1"/>
                <a:r>
                  <a:rPr lang="tr-TR" sz="2100" dirty="0" smtClean="0">
                    <a:solidFill>
                      <a:srgbClr val="292929"/>
                    </a:solidFill>
                  </a:rPr>
                  <a:t>If </a:t>
                </a:r>
                <a:r>
                  <a:rPr lang="el-GR" sz="2100" u="sng" dirty="0" smtClean="0">
                    <a:solidFill>
                      <a:srgbClr val="292929"/>
                    </a:solidFill>
                  </a:rPr>
                  <a:t>Φ</a:t>
                </a:r>
                <a:r>
                  <a:rPr lang="tr-TR" sz="2100" u="sng" dirty="0" smtClean="0">
                    <a:solidFill>
                      <a:srgbClr val="292929"/>
                    </a:solidFill>
                  </a:rPr>
                  <a:t>=0</a:t>
                </a:r>
                <a:r>
                  <a:rPr lang="tr-TR" sz="2100" dirty="0" smtClean="0">
                    <a:solidFill>
                      <a:srgbClr val="292929"/>
                    </a:solidFill>
                  </a:rPr>
                  <a:t>, then </a:t>
                </a:r>
                <a:r>
                  <a:rPr lang="tr-TR" sz="2100" u="sng" dirty="0" smtClean="0">
                    <a:solidFill>
                      <a:srgbClr val="292929"/>
                    </a:solidFill>
                  </a:rPr>
                  <a:t>x(t) has a maximum at t=0.</a:t>
                </a:r>
                <a:endParaRPr lang="tr-TR" sz="2100" dirty="0" smtClean="0">
                  <a:solidFill>
                    <a:srgbClr val="292929"/>
                  </a:solidFill>
                </a:endParaRPr>
              </a:p>
              <a:p>
                <a:pPr algn="just" eaLnBrk="1" hangingPunct="1"/>
                <a:r>
                  <a:rPr lang="tr-TR" sz="2100" dirty="0" smtClean="0">
                    <a:solidFill>
                      <a:srgbClr val="292929"/>
                    </a:solidFill>
                  </a:rPr>
                  <a:t>If </a:t>
                </a:r>
                <a:r>
                  <a:rPr lang="el-GR" sz="2100" dirty="0" smtClean="0">
                    <a:solidFill>
                      <a:srgbClr val="292929"/>
                    </a:solidFill>
                  </a:rPr>
                  <a:t>Φ</a:t>
                </a:r>
                <a14:m>
                  <m:oMath xmlns:m="http://schemas.openxmlformats.org/officeDocument/2006/math">
                    <m:r>
                      <a:rPr lang="tr-TR" sz="2100" i="0" smtClean="0">
                        <a:solidFill>
                          <a:srgbClr val="292929"/>
                        </a:solidFill>
                        <a:latin typeface="Cambria Math"/>
                        <a:ea typeface="Cambria Math"/>
                      </a:rPr>
                      <m:t>≠</m:t>
                    </m:r>
                    <m:r>
                      <a:rPr lang="tr-TR" sz="2100" b="0" i="0" smtClean="0">
                        <a:solidFill>
                          <a:srgbClr val="292929"/>
                        </a:solidFill>
                        <a:latin typeface="Cambria Math"/>
                        <a:ea typeface="Cambria Math"/>
                      </a:rPr>
                      <m:t>0</m:t>
                    </m:r>
                  </m:oMath>
                </a14:m>
                <a:r>
                  <a:rPr lang="tr-TR" sz="2100" dirty="0" smtClean="0">
                    <a:solidFill>
                      <a:srgbClr val="292929"/>
                    </a:solidFill>
                  </a:rPr>
                  <a:t>, phase shift determines how much the maximum of the sinusoidal signal is shifted with respect to t=0.</a:t>
                </a:r>
              </a:p>
              <a:p>
                <a:pPr algn="just" eaLnBrk="1" hangingPunct="1"/>
                <a:r>
                  <a:rPr lang="tr-TR" sz="2100" dirty="0" smtClean="0">
                    <a:solidFill>
                      <a:srgbClr val="292929"/>
                    </a:solidFill>
                  </a:rPr>
                  <a:t>One way to determine the </a:t>
                </a:r>
                <a:r>
                  <a:rPr lang="tr-TR" sz="2100" u="sng" dirty="0" smtClean="0">
                    <a:solidFill>
                      <a:srgbClr val="292929"/>
                    </a:solidFill>
                  </a:rPr>
                  <a:t>time shift</a:t>
                </a:r>
                <a:r>
                  <a:rPr lang="tr-TR" sz="2100" dirty="0" smtClean="0">
                    <a:solidFill>
                      <a:srgbClr val="292929"/>
                    </a:solidFill>
                  </a:rPr>
                  <a:t> for a cosine signal would be to find the maximum of the sinusoid that is closest to t=0.</a:t>
                </a:r>
                <a:endParaRPr lang="tr-TR" sz="2100" dirty="0">
                  <a:solidFill>
                    <a:srgbClr val="292929"/>
                  </a:solidFill>
                </a:endParaRPr>
              </a:p>
              <a:p>
                <a:pPr algn="just" eaLnBrk="1" hangingPunct="1"/>
                <a:endParaRPr lang="tr-TR" sz="2100" dirty="0" smtClean="0">
                  <a:solidFill>
                    <a:srgbClr val="292929"/>
                  </a:solidFill>
                </a:endParaRPr>
              </a:p>
              <a:p>
                <a:pPr algn="just" eaLnBrk="1" hangingPunct="1"/>
                <a:endParaRPr lang="tr-TR" sz="2100" dirty="0">
                  <a:solidFill>
                    <a:srgbClr val="292929"/>
                  </a:solidFill>
                </a:endParaRPr>
              </a:p>
              <a:p>
                <a:pPr algn="just" eaLnBrk="1" hangingPunct="1"/>
                <a:endParaRPr lang="tr-TR" sz="2100" dirty="0" smtClean="0">
                  <a:solidFill>
                    <a:srgbClr val="292929"/>
                  </a:solidFill>
                </a:endParaRPr>
              </a:p>
              <a:p>
                <a:pPr algn="just" eaLnBrk="1" hangingPunct="1"/>
                <a:endParaRPr lang="tr-TR" sz="2100" dirty="0">
                  <a:solidFill>
                    <a:srgbClr val="292929"/>
                  </a:solidFill>
                </a:endParaRPr>
              </a:p>
              <a:p>
                <a:pPr algn="just" eaLnBrk="1" hangingPunct="1"/>
                <a:endParaRPr lang="tr-TR" sz="2100" dirty="0" smtClean="0">
                  <a:solidFill>
                    <a:srgbClr val="292929"/>
                  </a:solidFill>
                </a:endParaRPr>
              </a:p>
              <a:p>
                <a:pPr algn="just" eaLnBrk="1" hangingPunct="1"/>
                <a:endParaRPr lang="tr-TR" sz="2100" dirty="0">
                  <a:solidFill>
                    <a:srgbClr val="292929"/>
                  </a:solidFill>
                </a:endParaRPr>
              </a:p>
              <a:p>
                <a:pPr algn="just" eaLnBrk="1" hangingPunct="1"/>
                <a:endParaRPr lang="tr-TR" sz="2100" dirty="0" smtClean="0">
                  <a:solidFill>
                    <a:srgbClr val="292929"/>
                  </a:solidFill>
                </a:endParaRPr>
              </a:p>
              <a:p>
                <a:pPr algn="just" eaLnBrk="1" hangingPunct="1"/>
                <a:endParaRPr lang="tr-TR" sz="2100" dirty="0" smtClean="0">
                  <a:solidFill>
                    <a:srgbClr val="292929"/>
                  </a:solidFill>
                </a:endParaRPr>
              </a:p>
              <a:p>
                <a:pPr algn="just" eaLnBrk="1" hangingPunct="1"/>
                <a:endParaRPr lang="tr-TR" sz="2100" dirty="0">
                  <a:solidFill>
                    <a:srgbClr val="292929"/>
                  </a:solidFill>
                </a:endParaRPr>
              </a:p>
              <a:p>
                <a:pPr algn="just" eaLnBrk="1" hangingPunct="1"/>
                <a:endParaRPr lang="tr-TR" sz="2100" dirty="0">
                  <a:solidFill>
                    <a:srgbClr val="292929"/>
                  </a:solidFill>
                </a:endParaRPr>
              </a:p>
              <a:p>
                <a:pPr algn="just" eaLnBrk="1" hangingPunct="1"/>
                <a:endParaRPr lang="tr-TR" sz="2100" b="1" dirty="0">
                  <a:solidFill>
                    <a:srgbClr val="292929"/>
                  </a:solidFill>
                </a:endParaRPr>
              </a:p>
              <a:p>
                <a:pPr eaLnBrk="1" hangingPunct="1"/>
                <a:endParaRPr lang="en-US" sz="2100" u="sng" dirty="0" smtClean="0">
                  <a:solidFill>
                    <a:srgbClr val="292929"/>
                  </a:solidFill>
                </a:endParaRPr>
              </a:p>
            </p:txBody>
          </p:sp>
        </mc:Choice>
        <mc:Fallback xmlns="">
          <p:sp>
            <p:nvSpPr>
              <p:cNvPr id="4" name="Rectangle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05000" y="1295400"/>
                <a:ext cx="5943600" cy="5257800"/>
              </a:xfrm>
              <a:prstGeom prst="rect">
                <a:avLst/>
              </a:prstGeom>
              <a:blipFill rotWithShape="1">
                <a:blip r:embed="rId2"/>
                <a:stretch>
                  <a:fillRect l="-1231" t="-696" r="-123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384" y="4495800"/>
            <a:ext cx="5911215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5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0">
      <a:dk1>
        <a:srgbClr val="777777"/>
      </a:dk1>
      <a:lt1>
        <a:srgbClr val="FFFFFF"/>
      </a:lt1>
      <a:dk2>
        <a:srgbClr val="686B5D"/>
      </a:dk2>
      <a:lt2>
        <a:srgbClr val="D1D1CB"/>
      </a:lt2>
      <a:accent1>
        <a:srgbClr val="909082"/>
      </a:accent1>
      <a:accent2>
        <a:srgbClr val="809EA8"/>
      </a:accent2>
      <a:accent3>
        <a:srgbClr val="B9BAB6"/>
      </a:accent3>
      <a:accent4>
        <a:srgbClr val="DADADA"/>
      </a:accent4>
      <a:accent5>
        <a:srgbClr val="C6C6C1"/>
      </a:accent5>
      <a:accent6>
        <a:srgbClr val="738F98"/>
      </a:accent6>
      <a:hlink>
        <a:srgbClr val="FFCC66"/>
      </a:hlink>
      <a:folHlink>
        <a:srgbClr val="E9DCB9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5320</TotalTime>
  <Words>1580</Words>
  <Application>Microsoft Office PowerPoint</Application>
  <PresentationFormat>On-screen Show (4:3)</PresentationFormat>
  <Paragraphs>203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Default Design</vt:lpstr>
      <vt:lpstr>CONTINUOUS-TIME SINUSOIDAL SIGNALS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David</Manager>
  <Company>Presentationfx.com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School Paper</dc:title>
  <dc:subject>Writing, English, Teaching</dc:subject>
  <dc:creator>Presentationfx.com</dc:creator>
  <cp:keywords>School, Pen, Paper, Writing, Spelling, Grammer</cp:keywords>
  <dc:description>Copyright 2008. Maynot be redistributed except by presentationfx.com. Will be enforced to the maximum extent under law.</dc:description>
  <cp:lastModifiedBy>.</cp:lastModifiedBy>
  <cp:revision>131</cp:revision>
  <dcterms:created xsi:type="dcterms:W3CDTF">2008-04-07T16:14:46Z</dcterms:created>
  <dcterms:modified xsi:type="dcterms:W3CDTF">2012-02-19T18:06:52Z</dcterms:modified>
  <cp:category>Writing, English, Teaching</cp:category>
</cp:coreProperties>
</file>