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258" r:id="rId3"/>
    <p:sldId id="259" r:id="rId4"/>
    <p:sldId id="260" r:id="rId5"/>
    <p:sldId id="267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70" r:id="rId14"/>
    <p:sldId id="271" r:id="rId15"/>
    <p:sldId id="272" r:id="rId16"/>
    <p:sldId id="273" r:id="rId17"/>
    <p:sldId id="275" r:id="rId18"/>
    <p:sldId id="276" r:id="rId19"/>
    <p:sldId id="277" r:id="rId20"/>
    <p:sldId id="278" r:id="rId21"/>
    <p:sldId id="279" r:id="rId22"/>
    <p:sldId id="280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292929"/>
    <a:srgbClr val="CC9900"/>
    <a:srgbClr val="399915"/>
    <a:srgbClr val="AD0E08"/>
    <a:srgbClr val="A97087"/>
    <a:srgbClr val="3399FF"/>
    <a:srgbClr val="1F68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22" autoAdjust="0"/>
    <p:restoredTop sz="94660"/>
  </p:normalViewPr>
  <p:slideViewPr>
    <p:cSldViewPr>
      <p:cViewPr>
        <p:scale>
          <a:sx n="66" d="100"/>
          <a:sy n="66" d="100"/>
        </p:scale>
        <p:origin x="-642" y="7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320BF-D44A-49D0-B932-0D3BB554AF9F}" type="datetimeFigureOut">
              <a:rPr lang="tr-TR" smtClean="0"/>
              <a:t>21.03.2012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B5DCD9-6D19-4310-B80F-2DE8EEB3549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42545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B5DCD9-6D19-4310-B80F-2DE8EEB35490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55376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229D87-CC84-4366-AA6B-3AFC433EB3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092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4A7FCE-E2EB-4DCE-A080-A12964E0E4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865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A0CC34-0786-4B6E-BBB9-ED51E4D009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600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F86D7F-C7CF-4DB0-A9D2-1E9716F4BE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139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A7B096-D148-44E7-A448-BE148095EC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687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DD5761-1AC9-4DB0-A532-B8CF5BF600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344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77B7A2-11E9-4295-87BE-E5DF011CD0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082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4897D1-ABC2-434A-A1D8-26DE08C888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286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7A778C-DBD4-4A05-A478-1509744AC2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976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5CA7D4-7825-40A8-9FED-9F14677D70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32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1F7259-742F-47C5-AF8B-D1CBCC2A60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727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5FFD4C4C-D0F4-41E5-9994-438BC1BBD4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Grp="1" noChangeArrowheads="1"/>
          </p:cNvSpPr>
          <p:nvPr>
            <p:ph type="title"/>
          </p:nvPr>
        </p:nvSpPr>
        <p:spPr>
          <a:xfrm>
            <a:off x="1752600" y="762000"/>
            <a:ext cx="4648200" cy="1219200"/>
          </a:xfrm>
          <a:noFill/>
        </p:spPr>
        <p:txBody>
          <a:bodyPr/>
          <a:lstStyle/>
          <a:p>
            <a:pPr algn="l" eaLnBrk="1" hangingPunct="1"/>
            <a:r>
              <a:rPr lang="tr-TR" sz="3000" dirty="0" smtClean="0">
                <a:solidFill>
                  <a:srgbClr val="1F6896"/>
                </a:solidFill>
              </a:rPr>
              <a:t>ENERGY AND POWER SIGNALS</a:t>
            </a:r>
            <a:endParaRPr lang="en-US" sz="3000" dirty="0" smtClean="0">
              <a:solidFill>
                <a:srgbClr val="1F6896"/>
              </a:solidFill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533400" y="6611938"/>
            <a:ext cx="8610600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000" dirty="0">
                <a:solidFill>
                  <a:schemeClr val="bg1"/>
                </a:solidFill>
              </a:rPr>
              <a:t>Copyright 20</a:t>
            </a:r>
            <a:r>
              <a:rPr lang="tr-TR" sz="1000" dirty="0">
                <a:solidFill>
                  <a:schemeClr val="bg1"/>
                </a:solidFill>
              </a:rPr>
              <a:t>12</a:t>
            </a:r>
            <a:r>
              <a:rPr lang="en-US" sz="1000" dirty="0">
                <a:solidFill>
                  <a:schemeClr val="bg1"/>
                </a:solidFill>
              </a:rPr>
              <a:t> | </a:t>
            </a:r>
            <a:r>
              <a:rPr lang="tr-TR" sz="1000" dirty="0">
                <a:solidFill>
                  <a:schemeClr val="bg1"/>
                </a:solidFill>
              </a:rPr>
              <a:t>Instructor: Dr. Gülden Köktürk</a:t>
            </a:r>
            <a:r>
              <a:rPr lang="en-US" sz="1000" dirty="0">
                <a:solidFill>
                  <a:schemeClr val="bg1"/>
                </a:solidFill>
              </a:rPr>
              <a:t> | </a:t>
            </a:r>
            <a:r>
              <a:rPr lang="tr-TR" sz="1000" dirty="0">
                <a:solidFill>
                  <a:schemeClr val="bg1"/>
                </a:solidFill>
              </a:rPr>
              <a:t>EED1004-INTRODUCTION TO SIGNAL PROCESSING</a:t>
            </a:r>
            <a:endParaRPr lang="en-US" sz="8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4"/>
              <p:cNvSpPr txBox="1">
                <a:spLocks noChangeArrowheads="1"/>
              </p:cNvSpPr>
              <p:nvPr/>
            </p:nvSpPr>
            <p:spPr bwMode="auto">
              <a:xfrm>
                <a:off x="1752600" y="2057400"/>
                <a:ext cx="5410200" cy="43434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 algn="just" eaLnBrk="1" hangingPunct="1">
                  <a:buNone/>
                </a:pPr>
                <a:r>
                  <a:rPr lang="tr-TR" sz="2100" dirty="0" smtClean="0">
                    <a:solidFill>
                      <a:srgbClr val="292929"/>
                    </a:solidFill>
                  </a:rPr>
                  <a:t>Signals we consider are directly related to physical quantities capturing </a:t>
                </a:r>
                <a:r>
                  <a:rPr lang="tr-TR" sz="2100" dirty="0" smtClean="0">
                    <a:solidFill>
                      <a:srgbClr val="FF0000"/>
                    </a:solidFill>
                  </a:rPr>
                  <a:t>power</a:t>
                </a:r>
                <a:r>
                  <a:rPr lang="tr-TR" sz="2100" dirty="0" smtClean="0">
                    <a:solidFill>
                      <a:srgbClr val="292929"/>
                    </a:solidFill>
                  </a:rPr>
                  <a:t> and </a:t>
                </a:r>
                <a:r>
                  <a:rPr lang="tr-TR" sz="2100" dirty="0" smtClean="0">
                    <a:solidFill>
                      <a:srgbClr val="FF0000"/>
                    </a:solidFill>
                  </a:rPr>
                  <a:t>energy</a:t>
                </a:r>
                <a:r>
                  <a:rPr lang="tr-TR" sz="2100" dirty="0" smtClean="0">
                    <a:solidFill>
                      <a:srgbClr val="292929"/>
                    </a:solidFill>
                  </a:rPr>
                  <a:t> in a physical system. For example, if v(t) and i(t) represent voltage and current across a resistor of R=1 </a:t>
                </a:r>
                <a:r>
                  <a:rPr lang="el-GR" sz="2100" dirty="0" smtClean="0">
                    <a:solidFill>
                      <a:srgbClr val="292929"/>
                    </a:solidFill>
                  </a:rPr>
                  <a:t>Ω</a:t>
                </a:r>
                <a:r>
                  <a:rPr lang="tr-TR" sz="2100" dirty="0" smtClean="0">
                    <a:solidFill>
                      <a:srgbClr val="292929"/>
                    </a:solidFill>
                  </a:rPr>
                  <a:t>, then the </a:t>
                </a:r>
                <a:r>
                  <a:rPr lang="tr-TR" sz="2100" dirty="0" smtClean="0">
                    <a:solidFill>
                      <a:srgbClr val="FF0000"/>
                    </a:solidFill>
                  </a:rPr>
                  <a:t>instantaneous power </a:t>
                </a:r>
                <a:r>
                  <a:rPr lang="tr-TR" sz="2100" dirty="0" smtClean="0">
                    <a:solidFill>
                      <a:srgbClr val="292929"/>
                    </a:solidFill>
                  </a:rPr>
                  <a:t>is </a:t>
                </a:r>
              </a:p>
              <a:p>
                <a:pPr marL="0" indent="0" algn="just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tr-TR" sz="2100" i="0">
                          <a:solidFill>
                            <a:srgbClr val="292929"/>
                          </a:solidFill>
                          <a:latin typeface="Cambria Math"/>
                          <a:ea typeface="Cambria Math"/>
                        </a:rPr>
                        <m:t>p</m:t>
                      </m:r>
                      <m:d>
                        <m:dPr>
                          <m:ctrlPr>
                            <a:rPr lang="tr-TR" sz="2100" b="0" i="1" smtClean="0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tr-TR" sz="2100" b="0" i="0" smtClean="0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  <m:t>t</m:t>
                          </m:r>
                        </m:e>
                      </m:d>
                      <m:r>
                        <a:rPr lang="tr-TR" sz="2100" b="0" i="0" smtClean="0">
                          <a:solidFill>
                            <a:srgbClr val="292929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tr-TR" sz="2100" b="0" i="0" smtClean="0">
                          <a:solidFill>
                            <a:srgbClr val="292929"/>
                          </a:solidFill>
                          <a:latin typeface="Cambria Math"/>
                          <a:ea typeface="Cambria Math"/>
                        </a:rPr>
                        <m:t>v</m:t>
                      </m:r>
                      <m:d>
                        <m:dPr>
                          <m:ctrlPr>
                            <a:rPr lang="tr-TR" sz="2100" b="0" i="1" smtClean="0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tr-TR" sz="2100" b="0" i="0" smtClean="0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  <m:t>t</m:t>
                          </m:r>
                        </m:e>
                      </m:d>
                      <m:r>
                        <m:rPr>
                          <m:sty m:val="p"/>
                        </m:rPr>
                        <a:rPr lang="tr-TR" sz="2100" b="0" i="0" smtClean="0">
                          <a:solidFill>
                            <a:srgbClr val="292929"/>
                          </a:solidFill>
                          <a:latin typeface="Cambria Math"/>
                          <a:ea typeface="Cambria Math"/>
                        </a:rPr>
                        <m:t>i</m:t>
                      </m:r>
                      <m:d>
                        <m:dPr>
                          <m:ctrlPr>
                            <a:rPr lang="tr-TR" sz="2100" b="0" i="1" smtClean="0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tr-TR" sz="2100" b="0" i="0" smtClean="0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  <m:t>t</m:t>
                          </m:r>
                        </m:e>
                      </m:d>
                      <m:r>
                        <a:rPr lang="tr-TR" sz="2100" b="0" i="0" smtClean="0">
                          <a:solidFill>
                            <a:srgbClr val="292929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tr-TR" sz="2100" b="0" i="1" smtClean="0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sz="2100" b="0" i="1" smtClean="0">
                                  <a:solidFill>
                                    <a:srgbClr val="292929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tr-TR" sz="2100" b="0" i="0" smtClean="0">
                                  <a:solidFill>
                                    <a:srgbClr val="292929"/>
                                  </a:solidFill>
                                  <a:latin typeface="Cambria Math"/>
                                  <a:ea typeface="Cambria Math"/>
                                </a:rPr>
                                <m:t>v</m:t>
                              </m:r>
                            </m:e>
                            <m:sup>
                              <m:r>
                                <a:rPr lang="tr-TR" sz="2100" b="0" i="0" smtClean="0">
                                  <a:solidFill>
                                    <a:srgbClr val="292929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sz="2100" b="0" i="0" smtClean="0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tr-TR" sz="2100" b="0" i="0" smtClean="0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  <m:t>t</m:t>
                          </m:r>
                          <m:r>
                            <a:rPr lang="tr-TR" sz="2100" b="0" i="0" smtClean="0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  <m:t>)</m:t>
                          </m:r>
                        </m:num>
                        <m:den>
                          <m:r>
                            <a:rPr lang="tr-TR" sz="2100" b="0" i="0" smtClean="0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den>
                      </m:f>
                      <m:r>
                        <a:rPr lang="tr-TR" sz="2100" b="0" i="0" smtClean="0">
                          <a:solidFill>
                            <a:srgbClr val="292929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tr-TR" sz="2100" b="0" i="1" smtClean="0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tr-TR" sz="2100" b="0" i="0" smtClean="0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  <m:t>v</m:t>
                          </m:r>
                        </m:e>
                        <m:sup>
                          <m:r>
                            <a:rPr lang="tr-TR" sz="2100" b="0" i="0" smtClean="0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tr-TR" sz="2100" b="0" i="1" smtClean="0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tr-TR" sz="2100" b="0" i="0" smtClean="0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  <m:t>t</m:t>
                          </m:r>
                        </m:e>
                      </m:d>
                      <m:r>
                        <a:rPr lang="tr-TR" sz="2100" b="0" i="0" smtClean="0">
                          <a:solidFill>
                            <a:srgbClr val="292929"/>
                          </a:solidFill>
                          <a:latin typeface="Cambria Math"/>
                          <a:ea typeface="Cambria Math"/>
                        </a:rPr>
                        <m:t>.</m:t>
                      </m:r>
                    </m:oMath>
                  </m:oMathPara>
                </a14:m>
                <a:endParaRPr lang="tr-TR" sz="2100" b="0" dirty="0" smtClean="0">
                  <a:solidFill>
                    <a:srgbClr val="292929"/>
                  </a:solidFill>
                  <a:ea typeface="Cambria Math"/>
                </a:endParaRPr>
              </a:p>
              <a:p>
                <a:pPr marL="0" indent="0" algn="just" eaLnBrk="1" hangingPunct="1">
                  <a:buNone/>
                </a:pPr>
                <a:r>
                  <a:rPr lang="tr-TR" sz="2100" b="0" dirty="0" smtClean="0">
                    <a:solidFill>
                      <a:srgbClr val="292929"/>
                    </a:solidFill>
                  </a:rPr>
                  <a:t>The </a:t>
                </a:r>
                <a:r>
                  <a:rPr lang="tr-TR" sz="2100" b="0" dirty="0" smtClean="0">
                    <a:solidFill>
                      <a:srgbClr val="FF0000"/>
                    </a:solidFill>
                  </a:rPr>
                  <a:t>total energy </a:t>
                </a:r>
                <a:r>
                  <a:rPr lang="tr-TR" sz="2100" b="0" dirty="0" smtClean="0">
                    <a:solidFill>
                      <a:srgbClr val="292929"/>
                    </a:solidFill>
                  </a:rPr>
                  <a:t>expended over the time </a:t>
                </a:r>
                <a:r>
                  <a:rPr lang="tr-TR" sz="2100" dirty="0">
                    <a:solidFill>
                      <a:srgbClr val="292929"/>
                    </a:solidFill>
                  </a:rPr>
                  <a:t>interval t</a:t>
                </a:r>
                <a:r>
                  <a:rPr lang="tr-TR" sz="2100" baseline="-25000" dirty="0">
                    <a:solidFill>
                      <a:srgbClr val="292929"/>
                    </a:solidFill>
                  </a:rPr>
                  <a:t>1</a:t>
                </a:r>
                <a:r>
                  <a:rPr lang="tr-TR" sz="2100" dirty="0">
                    <a:solidFill>
                      <a:srgbClr val="292929"/>
                    </a:solidFill>
                  </a:rPr>
                  <a:t>≤t≤</a:t>
                </a:r>
                <a:r>
                  <a:rPr lang="tr-TR" sz="2100" dirty="0" smtClean="0">
                    <a:solidFill>
                      <a:srgbClr val="292929"/>
                    </a:solidFill>
                  </a:rPr>
                  <a:t>t</a:t>
                </a:r>
                <a:r>
                  <a:rPr lang="tr-TR" sz="2100" baseline="-25000" dirty="0" smtClean="0">
                    <a:solidFill>
                      <a:srgbClr val="292929"/>
                    </a:solidFill>
                  </a:rPr>
                  <a:t>2</a:t>
                </a:r>
                <a:r>
                  <a:rPr lang="tr-TR" sz="2100" dirty="0" smtClean="0">
                    <a:solidFill>
                      <a:srgbClr val="292929"/>
                    </a:solidFill>
                  </a:rPr>
                  <a:t> is </a:t>
                </a:r>
              </a:p>
              <a:p>
                <a:pPr marL="0" indent="0" algn="just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tr-TR" sz="2100" i="1" smtClean="0">
                              <a:solidFill>
                                <a:srgbClr val="292929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tr-TR" sz="2100" i="1" smtClean="0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tr-TR" sz="2100" b="0" i="0" smtClean="0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  <m:t>t</m:t>
                              </m:r>
                            </m:e>
                            <m:sub>
                              <m:r>
                                <a:rPr lang="tr-TR" sz="2100" b="0" i="0" smtClean="0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tr-TR" sz="2100" i="1" smtClean="0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tr-TR" sz="2100" b="0" i="0" smtClean="0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  <m:t>t</m:t>
                              </m:r>
                            </m:e>
                            <m:sub>
                              <m:r>
                                <a:rPr lang="tr-TR" sz="2100" b="0" i="0" smtClean="0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sup>
                        <m:e>
                          <m:r>
                            <m:rPr>
                              <m:sty m:val="p"/>
                            </m:rPr>
                            <a:rPr lang="tr-TR" sz="2100" b="0" i="0" smtClean="0">
                              <a:solidFill>
                                <a:srgbClr val="292929"/>
                              </a:solidFill>
                              <a:latin typeface="Cambria Math"/>
                            </a:rPr>
                            <m:t>p</m:t>
                          </m:r>
                          <m:d>
                            <m:dPr>
                              <m:ctrlPr>
                                <a:rPr lang="tr-TR" sz="2100" b="0" i="1" smtClean="0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tr-TR" sz="2100" b="0" i="0" smtClean="0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  <m:t>t</m:t>
                              </m:r>
                            </m:e>
                          </m:d>
                          <m:r>
                            <m:rPr>
                              <m:sty m:val="p"/>
                            </m:rPr>
                            <a:rPr lang="tr-TR" sz="2100" b="0" i="0" smtClean="0">
                              <a:solidFill>
                                <a:srgbClr val="292929"/>
                              </a:solidFill>
                              <a:latin typeface="Cambria Math"/>
                            </a:rPr>
                            <m:t>dt</m:t>
                          </m:r>
                        </m:e>
                      </m:nary>
                      <m:r>
                        <a:rPr lang="tr-TR" sz="2100" b="0" i="0" smtClean="0">
                          <a:solidFill>
                            <a:srgbClr val="292929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tr-TR" sz="2100" b="0" i="1" smtClean="0">
                              <a:solidFill>
                                <a:srgbClr val="292929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tr-TR" sz="2100" b="0" i="1" smtClean="0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tr-TR" sz="2100" b="0" i="0" smtClean="0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  <m:t>t</m:t>
                              </m:r>
                            </m:e>
                            <m:sub>
                              <m:r>
                                <a:rPr lang="tr-TR" sz="2100" b="0" i="0" smtClean="0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tr-TR" sz="2100" b="0" i="1" smtClean="0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tr-TR" sz="2100" b="0" i="0" smtClean="0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  <m:t>t</m:t>
                              </m:r>
                            </m:e>
                            <m:sub>
                              <m:r>
                                <a:rPr lang="tr-TR" sz="2100" b="0" i="0" smtClean="0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sup>
                        <m:e>
                          <m:sSup>
                            <m:sSupPr>
                              <m:ctrlPr>
                                <a:rPr lang="tr-TR" sz="2100" b="0" i="1" smtClean="0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tr-TR" sz="2100" b="0" i="0" smtClean="0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  <m:t>v</m:t>
                              </m:r>
                            </m:e>
                            <m:sup>
                              <m:r>
                                <a:rPr lang="tr-TR" sz="2100" b="0" i="0" smtClean="0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tr-TR" sz="2100" b="0" i="1" smtClean="0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tr-TR" sz="2100" b="0" i="0" smtClean="0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  <m:t>t</m:t>
                              </m:r>
                            </m:e>
                          </m:d>
                          <m:r>
                            <m:rPr>
                              <m:sty m:val="p"/>
                            </m:rPr>
                            <a:rPr lang="tr-TR" sz="2100" b="0" i="0" smtClean="0">
                              <a:solidFill>
                                <a:srgbClr val="292929"/>
                              </a:solidFill>
                              <a:latin typeface="Cambria Math"/>
                            </a:rPr>
                            <m:t>dt</m:t>
                          </m:r>
                        </m:e>
                      </m:nary>
                    </m:oMath>
                  </m:oMathPara>
                </a14:m>
                <a:endParaRPr lang="tr-TR" sz="2100" dirty="0">
                  <a:solidFill>
                    <a:srgbClr val="292929"/>
                  </a:solidFill>
                </a:endParaRPr>
              </a:p>
              <a:p>
                <a:pPr marL="0" indent="0" algn="ctr" eaLnBrk="1" hangingPunct="1">
                  <a:buNone/>
                </a:pPr>
                <a:endParaRPr lang="tr-TR" sz="2100" dirty="0" smtClean="0">
                  <a:solidFill>
                    <a:srgbClr val="292929"/>
                  </a:solidFill>
                </a:endParaRPr>
              </a:p>
              <a:p>
                <a:pPr marL="0" indent="0" algn="ctr" eaLnBrk="1" hangingPunct="1">
                  <a:buNone/>
                </a:pPr>
                <a:endParaRPr lang="tr-TR" sz="2100" dirty="0">
                  <a:solidFill>
                    <a:srgbClr val="292929"/>
                  </a:solidFill>
                </a:endParaRPr>
              </a:p>
              <a:p>
                <a:pPr marL="0" indent="0" algn="ctr" eaLnBrk="1" hangingPunct="1">
                  <a:buNone/>
                </a:pPr>
                <a:endParaRPr lang="tr-TR" sz="2100" dirty="0" smtClean="0">
                  <a:solidFill>
                    <a:srgbClr val="292929"/>
                  </a:solidFill>
                </a:endParaRPr>
              </a:p>
              <a:p>
                <a:pPr marL="0" indent="0" algn="ctr" eaLnBrk="1" hangingPunct="1">
                  <a:buNone/>
                </a:pPr>
                <a:endParaRPr lang="tr-TR" sz="2100" dirty="0">
                  <a:solidFill>
                    <a:srgbClr val="292929"/>
                  </a:solidFill>
                </a:endParaRPr>
              </a:p>
              <a:p>
                <a:pPr marL="0" indent="0" algn="ctr" eaLnBrk="1" hangingPunct="1">
                  <a:buNone/>
                </a:pPr>
                <a:endParaRPr lang="tr-TR" sz="2100" dirty="0" smtClean="0">
                  <a:solidFill>
                    <a:srgbClr val="292929"/>
                  </a:solidFill>
                </a:endParaRPr>
              </a:p>
              <a:p>
                <a:pPr marL="0" indent="0" algn="ctr" eaLnBrk="1" hangingPunct="1">
                  <a:buNone/>
                </a:pPr>
                <a:endParaRPr lang="tr-TR" sz="2100" dirty="0">
                  <a:solidFill>
                    <a:srgbClr val="292929"/>
                  </a:solidFill>
                </a:endParaRPr>
              </a:p>
              <a:p>
                <a:pPr marL="0" indent="0" algn="ctr" eaLnBrk="1" hangingPunct="1">
                  <a:buNone/>
                </a:pPr>
                <a:endParaRPr lang="tr-TR" sz="2100" dirty="0" smtClean="0">
                  <a:solidFill>
                    <a:srgbClr val="292929"/>
                  </a:solidFill>
                </a:endParaRPr>
              </a:p>
              <a:p>
                <a:pPr marL="0" indent="0" algn="ctr" eaLnBrk="1" hangingPunct="1">
                  <a:buNone/>
                </a:pPr>
                <a:endParaRPr lang="tr-TR" sz="2100" dirty="0">
                  <a:solidFill>
                    <a:srgbClr val="292929"/>
                  </a:solidFill>
                </a:endParaRPr>
              </a:p>
              <a:p>
                <a:pPr marL="0" indent="0" algn="just" eaLnBrk="1" hangingPunct="1">
                  <a:buNone/>
                </a:pPr>
                <a:endParaRPr lang="tr-TR" sz="2100" dirty="0" smtClean="0">
                  <a:solidFill>
                    <a:srgbClr val="292929"/>
                  </a:solidFill>
                </a:endParaRPr>
              </a:p>
            </p:txBody>
          </p:sp>
        </mc:Choice>
        <mc:Fallback xmlns="">
          <p:sp>
            <p:nvSpPr>
              <p:cNvPr id="6" name="Rectangle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52600" y="2057400"/>
                <a:ext cx="5410200" cy="4343400"/>
              </a:xfrm>
              <a:prstGeom prst="rect">
                <a:avLst/>
              </a:prstGeom>
              <a:blipFill rotWithShape="1">
                <a:blip r:embed="rId2"/>
                <a:stretch>
                  <a:fillRect l="-1353" t="-843" r="-135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533400" y="6611938"/>
            <a:ext cx="8610600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000" dirty="0">
                <a:solidFill>
                  <a:schemeClr val="bg1"/>
                </a:solidFill>
              </a:rPr>
              <a:t>Copyright 20</a:t>
            </a:r>
            <a:r>
              <a:rPr lang="tr-TR" sz="1000" dirty="0">
                <a:solidFill>
                  <a:schemeClr val="bg1"/>
                </a:solidFill>
              </a:rPr>
              <a:t>12</a:t>
            </a:r>
            <a:r>
              <a:rPr lang="en-US" sz="1000" dirty="0">
                <a:solidFill>
                  <a:schemeClr val="bg1"/>
                </a:solidFill>
              </a:rPr>
              <a:t> | </a:t>
            </a:r>
            <a:r>
              <a:rPr lang="tr-TR" sz="1000" dirty="0">
                <a:solidFill>
                  <a:schemeClr val="bg1"/>
                </a:solidFill>
              </a:rPr>
              <a:t>Instructor: Dr. Gülden Köktürk</a:t>
            </a:r>
            <a:r>
              <a:rPr lang="en-US" sz="1000" dirty="0">
                <a:solidFill>
                  <a:schemeClr val="bg1"/>
                </a:solidFill>
              </a:rPr>
              <a:t> | </a:t>
            </a:r>
            <a:r>
              <a:rPr lang="tr-TR" sz="1000" dirty="0">
                <a:solidFill>
                  <a:schemeClr val="bg1"/>
                </a:solidFill>
              </a:rPr>
              <a:t>EED1004-INTRODUCTION TO SIGNAL PROCESSING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3" name="Rectangle 34"/>
          <p:cNvSpPr txBox="1">
            <a:spLocks noChangeArrowheads="1"/>
          </p:cNvSpPr>
          <p:nvPr/>
        </p:nvSpPr>
        <p:spPr bwMode="auto">
          <a:xfrm>
            <a:off x="1752600" y="1676400"/>
            <a:ext cx="5410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 eaLnBrk="1" hangingPunct="1">
              <a:buNone/>
            </a:pPr>
            <a:endParaRPr lang="tr-TR" sz="2100" dirty="0" smtClean="0">
              <a:solidFill>
                <a:srgbClr val="292929"/>
              </a:solidFill>
            </a:endParaRPr>
          </a:p>
          <a:p>
            <a:pPr marL="0" indent="0" algn="just" eaLnBrk="1" hangingPunct="1">
              <a:buNone/>
            </a:pPr>
            <a:r>
              <a:rPr lang="tr-TR" sz="2100" dirty="0" smtClean="0">
                <a:solidFill>
                  <a:srgbClr val="292929"/>
                </a:solidFill>
              </a:rPr>
              <a:t>The </a:t>
            </a:r>
            <a:r>
              <a:rPr lang="tr-TR" sz="2100" dirty="0" smtClean="0">
                <a:solidFill>
                  <a:srgbClr val="FF0000"/>
                </a:solidFill>
              </a:rPr>
              <a:t>total energy </a:t>
            </a:r>
            <a:r>
              <a:rPr lang="tr-TR" sz="2100" dirty="0" smtClean="0">
                <a:solidFill>
                  <a:srgbClr val="292929"/>
                </a:solidFill>
              </a:rPr>
              <a:t>of a </a:t>
            </a:r>
            <a:r>
              <a:rPr lang="tr-TR" sz="2100" dirty="0" smtClean="0">
                <a:solidFill>
                  <a:srgbClr val="FF0000"/>
                </a:solidFill>
              </a:rPr>
              <a:t>periodic signal </a:t>
            </a:r>
            <a:r>
              <a:rPr lang="tr-TR" sz="2100" dirty="0" smtClean="0">
                <a:solidFill>
                  <a:srgbClr val="292929"/>
                </a:solidFill>
              </a:rPr>
              <a:t>x(t) (or x[</a:t>
            </a:r>
            <a:r>
              <a:rPr lang="tr-TR" sz="2100" dirty="0">
                <a:solidFill>
                  <a:srgbClr val="292929"/>
                </a:solidFill>
              </a:rPr>
              <a:t>n]) </a:t>
            </a:r>
            <a:r>
              <a:rPr lang="tr-TR" sz="2100" dirty="0">
                <a:solidFill>
                  <a:srgbClr val="FF0000"/>
                </a:solidFill>
              </a:rPr>
              <a:t>over a single period </a:t>
            </a:r>
            <a:r>
              <a:rPr lang="tr-TR" sz="2100" dirty="0">
                <a:solidFill>
                  <a:srgbClr val="292929"/>
                </a:solidFill>
              </a:rPr>
              <a:t>(T or N) is </a:t>
            </a:r>
            <a:r>
              <a:rPr lang="tr-TR" sz="2100" dirty="0">
                <a:solidFill>
                  <a:srgbClr val="FF0000"/>
                </a:solidFill>
              </a:rPr>
              <a:t>finite (&lt;∞</a:t>
            </a:r>
            <a:r>
              <a:rPr lang="tr-TR" sz="2100" dirty="0" smtClean="0">
                <a:solidFill>
                  <a:srgbClr val="FF0000"/>
                </a:solidFill>
              </a:rPr>
              <a:t>) </a:t>
            </a:r>
            <a:r>
              <a:rPr lang="tr-TR" sz="2100" dirty="0" smtClean="0">
                <a:solidFill>
                  <a:srgbClr val="292929"/>
                </a:solidFill>
              </a:rPr>
              <a:t>if </a:t>
            </a:r>
            <a:r>
              <a:rPr lang="tr-TR" sz="2100" dirty="0">
                <a:solidFill>
                  <a:srgbClr val="292929"/>
                </a:solidFill>
              </a:rPr>
              <a:t>x(t) (or x[n</a:t>
            </a:r>
            <a:r>
              <a:rPr lang="tr-TR" sz="2100" dirty="0" smtClean="0">
                <a:solidFill>
                  <a:srgbClr val="292929"/>
                </a:solidFill>
              </a:rPr>
              <a:t>]) takes on finite values over the period. However, </a:t>
            </a:r>
            <a:r>
              <a:rPr lang="tr-TR" sz="2100" dirty="0" smtClean="0">
                <a:solidFill>
                  <a:srgbClr val="FF0000"/>
                </a:solidFill>
              </a:rPr>
              <a:t>the total energy of the periodic signal </a:t>
            </a:r>
            <a:r>
              <a:rPr lang="tr-TR" sz="2100" dirty="0">
                <a:solidFill>
                  <a:srgbClr val="FF0000"/>
                </a:solidFill>
              </a:rPr>
              <a:t>for -∞</a:t>
            </a:r>
            <a:r>
              <a:rPr lang="tr-TR" sz="2100" dirty="0" smtClean="0">
                <a:solidFill>
                  <a:srgbClr val="FF0000"/>
                </a:solidFill>
              </a:rPr>
              <a:t>&lt;t&lt;∞ (or </a:t>
            </a:r>
            <a:r>
              <a:rPr lang="tr-TR" sz="2100" dirty="0">
                <a:solidFill>
                  <a:srgbClr val="FF0000"/>
                </a:solidFill>
              </a:rPr>
              <a:t>-∞</a:t>
            </a:r>
            <a:r>
              <a:rPr lang="tr-TR" sz="2100" dirty="0" smtClean="0">
                <a:solidFill>
                  <a:srgbClr val="FF0000"/>
                </a:solidFill>
              </a:rPr>
              <a:t>&lt;n&lt;∞) is infinite</a:t>
            </a:r>
            <a:r>
              <a:rPr lang="tr-TR" sz="2100" dirty="0" smtClean="0">
                <a:solidFill>
                  <a:srgbClr val="292929"/>
                </a:solidFill>
              </a:rPr>
              <a:t>.</a:t>
            </a:r>
          </a:p>
          <a:p>
            <a:pPr marL="0" indent="0" algn="just" eaLnBrk="1" hangingPunct="1">
              <a:buNone/>
            </a:pPr>
            <a:endParaRPr lang="tr-TR" sz="2100" dirty="0" smtClean="0">
              <a:solidFill>
                <a:srgbClr val="292929"/>
              </a:solidFill>
            </a:endParaRPr>
          </a:p>
          <a:p>
            <a:pPr marL="0" indent="0" algn="just" eaLnBrk="1" hangingPunct="1">
              <a:buNone/>
            </a:pPr>
            <a:r>
              <a:rPr lang="tr-TR" sz="2100" dirty="0" smtClean="0">
                <a:solidFill>
                  <a:srgbClr val="292929"/>
                </a:solidFill>
              </a:rPr>
              <a:t>On the other hand, the </a:t>
            </a:r>
            <a:r>
              <a:rPr lang="tr-TR" sz="2100" dirty="0" smtClean="0">
                <a:solidFill>
                  <a:srgbClr val="FF0000"/>
                </a:solidFill>
              </a:rPr>
              <a:t>average power </a:t>
            </a:r>
            <a:r>
              <a:rPr lang="tr-TR" sz="2100" dirty="0" smtClean="0">
                <a:solidFill>
                  <a:srgbClr val="292929"/>
                </a:solidFill>
              </a:rPr>
              <a:t>of the periodic signal is </a:t>
            </a:r>
            <a:r>
              <a:rPr lang="tr-TR" sz="2100" dirty="0" smtClean="0">
                <a:solidFill>
                  <a:srgbClr val="FF0000"/>
                </a:solidFill>
              </a:rPr>
              <a:t>finite</a:t>
            </a:r>
            <a:r>
              <a:rPr lang="tr-TR" sz="2100" dirty="0" smtClean="0">
                <a:solidFill>
                  <a:srgbClr val="292929"/>
                </a:solidFill>
              </a:rPr>
              <a:t> and it </a:t>
            </a:r>
            <a:r>
              <a:rPr lang="tr-TR" sz="2100" dirty="0" smtClean="0">
                <a:solidFill>
                  <a:srgbClr val="FF0000"/>
                </a:solidFill>
              </a:rPr>
              <a:t>is equal to the average power over a single period</a:t>
            </a:r>
            <a:r>
              <a:rPr lang="tr-TR" sz="2100" dirty="0" smtClean="0">
                <a:solidFill>
                  <a:srgbClr val="292929"/>
                </a:solidFill>
              </a:rPr>
              <a:t>. </a:t>
            </a:r>
            <a:endParaRPr lang="tr-TR" sz="2100" dirty="0">
              <a:solidFill>
                <a:srgbClr val="292929"/>
              </a:solidFill>
            </a:endParaRPr>
          </a:p>
          <a:p>
            <a:pPr marL="0" indent="0" algn="ctr" eaLnBrk="1" hangingPunct="1">
              <a:buNone/>
            </a:pPr>
            <a:endParaRPr lang="tr-TR" sz="2100" dirty="0" smtClean="0">
              <a:solidFill>
                <a:srgbClr val="292929"/>
              </a:solidFill>
            </a:endParaRPr>
          </a:p>
          <a:p>
            <a:pPr marL="0" indent="0" algn="ctr" eaLnBrk="1" hangingPunct="1">
              <a:buNone/>
            </a:pPr>
            <a:endParaRPr lang="tr-TR" sz="2100" dirty="0" smtClean="0">
              <a:solidFill>
                <a:srgbClr val="292929"/>
              </a:solidFill>
            </a:endParaRPr>
          </a:p>
          <a:p>
            <a:pPr marL="0" indent="0" algn="ctr" eaLnBrk="1" hangingPunct="1">
              <a:buNone/>
            </a:pPr>
            <a:endParaRPr lang="tr-TR" sz="2100" dirty="0">
              <a:solidFill>
                <a:srgbClr val="292929"/>
              </a:solidFill>
            </a:endParaRPr>
          </a:p>
          <a:p>
            <a:pPr marL="0" indent="0" algn="ctr" eaLnBrk="1" hangingPunct="1">
              <a:buNone/>
            </a:pPr>
            <a:endParaRPr lang="tr-TR" sz="2100" dirty="0">
              <a:solidFill>
                <a:srgbClr val="292929"/>
              </a:solidFill>
            </a:endParaRPr>
          </a:p>
          <a:p>
            <a:pPr marL="0" indent="0" algn="just" eaLnBrk="1" hangingPunct="1">
              <a:buNone/>
            </a:pPr>
            <a:endParaRPr lang="tr-TR" sz="2100" dirty="0" smtClean="0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76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533400" y="6611938"/>
            <a:ext cx="8610600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000" dirty="0">
                <a:solidFill>
                  <a:schemeClr val="bg1"/>
                </a:solidFill>
              </a:rPr>
              <a:t>Copyright 20</a:t>
            </a:r>
            <a:r>
              <a:rPr lang="tr-TR" sz="1000" dirty="0">
                <a:solidFill>
                  <a:schemeClr val="bg1"/>
                </a:solidFill>
              </a:rPr>
              <a:t>12</a:t>
            </a:r>
            <a:r>
              <a:rPr lang="en-US" sz="1000" dirty="0">
                <a:solidFill>
                  <a:schemeClr val="bg1"/>
                </a:solidFill>
              </a:rPr>
              <a:t> | </a:t>
            </a:r>
            <a:r>
              <a:rPr lang="tr-TR" sz="1000" dirty="0">
                <a:solidFill>
                  <a:schemeClr val="bg1"/>
                </a:solidFill>
              </a:rPr>
              <a:t>Instructor: Dr. Gülden Köktürk</a:t>
            </a:r>
            <a:r>
              <a:rPr lang="en-US" sz="1000" dirty="0">
                <a:solidFill>
                  <a:schemeClr val="bg1"/>
                </a:solidFill>
              </a:rPr>
              <a:t> | </a:t>
            </a:r>
            <a:r>
              <a:rPr lang="tr-TR" sz="1000" dirty="0">
                <a:solidFill>
                  <a:schemeClr val="bg1"/>
                </a:solidFill>
              </a:rPr>
              <a:t>EED1004-INTRODUCTION TO SIGNAL PROCESSING</a:t>
            </a:r>
            <a:endParaRPr lang="en-US" sz="8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34"/>
              <p:cNvSpPr txBox="1">
                <a:spLocks noChangeArrowheads="1"/>
              </p:cNvSpPr>
              <p:nvPr/>
            </p:nvSpPr>
            <p:spPr bwMode="auto">
              <a:xfrm>
                <a:off x="1752600" y="1676400"/>
                <a:ext cx="5410200" cy="4267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 algn="just" eaLnBrk="1" hangingPunct="1">
                  <a:buNone/>
                </a:pPr>
                <a:r>
                  <a:rPr lang="tr-TR" sz="2100" dirty="0" smtClean="0">
                    <a:solidFill>
                      <a:srgbClr val="292929"/>
                    </a:solidFill>
                  </a:rPr>
                  <a:t>Thus</a:t>
                </a:r>
                <a:r>
                  <a:rPr lang="tr-TR" sz="2100" dirty="0">
                    <a:solidFill>
                      <a:srgbClr val="292929"/>
                    </a:solidFill>
                  </a:rPr>
                  <a:t>, if </a:t>
                </a:r>
                <a:r>
                  <a:rPr lang="tr-TR" sz="2100" dirty="0">
                    <a:solidFill>
                      <a:srgbClr val="292929"/>
                    </a:solidFill>
                  </a:rPr>
                  <a:t>x(t) (or x[n]) </a:t>
                </a:r>
                <a:r>
                  <a:rPr lang="tr-TR" sz="2100" dirty="0">
                    <a:solidFill>
                      <a:srgbClr val="292929"/>
                    </a:solidFill>
                  </a:rPr>
                  <a:t>is a periodic signal with fundamental period T (or N), and takes on finite values, its </a:t>
                </a:r>
                <a:r>
                  <a:rPr lang="tr-TR" sz="2100" dirty="0">
                    <a:solidFill>
                      <a:srgbClr val="FF0000"/>
                    </a:solidFill>
                  </a:rPr>
                  <a:t>average power </a:t>
                </a:r>
                <a:r>
                  <a:rPr lang="tr-TR" sz="2100" dirty="0">
                    <a:solidFill>
                      <a:srgbClr val="292929"/>
                    </a:solidFill>
                  </a:rPr>
                  <a:t>is given </a:t>
                </a:r>
                <a:r>
                  <a:rPr lang="tr-TR" sz="2100" dirty="0" smtClean="0">
                    <a:solidFill>
                      <a:srgbClr val="292929"/>
                    </a:solidFill>
                  </a:rPr>
                  <a:t>by</a:t>
                </a:r>
              </a:p>
              <a:p>
                <a:pPr marL="0" indent="0" algn="just" eaLnBrk="1" hangingPunct="1">
                  <a:buNone/>
                </a:pPr>
                <a:endParaRPr lang="tr-TR" sz="2100" dirty="0">
                  <a:solidFill>
                    <a:srgbClr val="292929"/>
                  </a:solidFill>
                </a:endParaRPr>
              </a:p>
              <a:p>
                <a:pPr marL="0" indent="0" algn="just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tr-TR" sz="2100">
                          <a:solidFill>
                            <a:srgbClr val="292929"/>
                          </a:solidFill>
                          <a:latin typeface="Cambria Math"/>
                          <a:ea typeface="Cambria Math"/>
                        </a:rPr>
                        <m:t>P</m:t>
                      </m:r>
                      <m:r>
                        <a:rPr lang="tr-TR" sz="2100">
                          <a:solidFill>
                            <a:srgbClr val="292929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tr-TR" sz="2100" i="1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tr-TR" sz="2100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tr-TR" sz="2100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  <m:t>T</m:t>
                          </m:r>
                        </m:den>
                      </m:f>
                      <m:nary>
                        <m:naryPr>
                          <m:limLoc m:val="undOvr"/>
                          <m:ctrlPr>
                            <a:rPr lang="tr-TR" sz="2100" i="1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/>
                            </m:rPr>
                            <a:rPr lang="tr-TR" sz="2100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tr-TR" sz="2100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  <m:t>T</m:t>
                          </m:r>
                        </m:sup>
                        <m:e>
                          <m:sSup>
                            <m:sSupPr>
                              <m:ctrlPr>
                                <a:rPr lang="tr-TR" sz="2100" i="1">
                                  <a:solidFill>
                                    <a:srgbClr val="292929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tr-TR" sz="2100" i="1">
                                      <a:solidFill>
                                        <a:srgbClr val="292929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tr-TR" sz="2100">
                                      <a:solidFill>
                                        <a:srgbClr val="292929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x</m:t>
                                  </m:r>
                                  <m:r>
                                    <a:rPr lang="tr-TR" sz="2100">
                                      <a:solidFill>
                                        <a:srgbClr val="292929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(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tr-TR" sz="2100">
                                      <a:solidFill>
                                        <a:srgbClr val="292929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t</m:t>
                                  </m:r>
                                  <m:r>
                                    <a:rPr lang="tr-TR" sz="2100">
                                      <a:solidFill>
                                        <a:srgbClr val="292929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)</m:t>
                                  </m:r>
                                </m:e>
                              </m:d>
                            </m:e>
                            <m:sup>
                              <m:r>
                                <a:rPr lang="tr-TR" sz="2100">
                                  <a:solidFill>
                                    <a:srgbClr val="292929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sz="2100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tr-TR" sz="2100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  <m:t>or</m:t>
                          </m:r>
                          <m:func>
                            <m:funcPr>
                              <m:ctrlPr>
                                <a:rPr lang="tr-TR" sz="2100" i="1">
                                  <a:solidFill>
                                    <a:srgbClr val="292929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tr-TR" sz="2100">
                                  <a:solidFill>
                                    <a:srgbClr val="292929"/>
                                  </a:solidFill>
                                  <a:latin typeface="Cambria Math"/>
                                  <a:ea typeface="Cambria Math"/>
                                </a:rPr>
                                <m:t>P</m:t>
                              </m:r>
                              <m:r>
                                <a:rPr lang="tr-TR" sz="2100">
                                  <a:solidFill>
                                    <a:srgbClr val="292929"/>
                                  </a:solidFill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tr-TR" sz="2100" i="1">
                                      <a:solidFill>
                                        <a:srgbClr val="292929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tr-TR" sz="2100">
                                      <a:solidFill>
                                        <a:srgbClr val="292929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lang="tr-TR" sz="2100">
                                      <a:solidFill>
                                        <a:srgbClr val="292929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N</m:t>
                                  </m:r>
                                </m:den>
                              </m:f>
                              <m:nary>
                                <m:naryPr>
                                  <m:chr m:val="∑"/>
                                  <m:ctrlPr>
                                    <a:rPr lang="tr-TR" sz="2100" i="1">
                                      <a:solidFill>
                                        <a:srgbClr val="292929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sty m:val="p"/>
                                      <m:brk m:alnAt="23"/>
                                    </m:rPr>
                                    <a:rPr lang="tr-TR" sz="2100">
                                      <a:solidFill>
                                        <a:srgbClr val="292929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n</m:t>
                                  </m:r>
                                  <m:r>
                                    <a:rPr lang="tr-TR" sz="2100">
                                      <a:solidFill>
                                        <a:srgbClr val="292929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=0</m:t>
                                  </m:r>
                                </m:sub>
                                <m:sup>
                                  <m:r>
                                    <m:rPr>
                                      <m:sty m:val="p"/>
                                    </m:rPr>
                                    <a:rPr lang="tr-TR" sz="2100">
                                      <a:solidFill>
                                        <a:srgbClr val="292929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N</m:t>
                                  </m:r>
                                  <m:r>
                                    <a:rPr lang="tr-TR" sz="2100">
                                      <a:solidFill>
                                        <a:srgbClr val="292929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−1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tr-TR" sz="2100" i="1">
                                          <a:solidFill>
                                            <a:srgbClr val="292929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tr-TR" sz="2100" i="1">
                                              <a:solidFill>
                                                <a:srgbClr val="292929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tr-TR" sz="2100">
                                              <a:solidFill>
                                                <a:srgbClr val="292929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x</m:t>
                                          </m:r>
                                          <m:r>
                                            <a:rPr lang="tr-TR" sz="2100">
                                              <a:solidFill>
                                                <a:srgbClr val="292929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[</m:t>
                                          </m:r>
                                          <m:r>
                                            <m:rPr>
                                              <m:sty m:val="p"/>
                                            </m:rPr>
                                            <a:rPr lang="tr-TR" sz="2100">
                                              <a:solidFill>
                                                <a:srgbClr val="292929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n</m:t>
                                          </m:r>
                                          <m:r>
                                            <a:rPr lang="tr-TR" sz="2100">
                                              <a:solidFill>
                                                <a:srgbClr val="292929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]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tr-TR" sz="2100">
                                          <a:solidFill>
                                            <a:srgbClr val="292929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func>
                        </m:e>
                      </m:nary>
                    </m:oMath>
                  </m:oMathPara>
                </a14:m>
                <a:endParaRPr lang="tr-TR" sz="2100" dirty="0">
                  <a:solidFill>
                    <a:srgbClr val="292929"/>
                  </a:solidFill>
                  <a:latin typeface="Cambria Math"/>
                </a:endParaRPr>
              </a:p>
              <a:p>
                <a:pPr marL="0" indent="0" algn="just" eaLnBrk="1" hangingPunct="1">
                  <a:buNone/>
                </a:pPr>
                <a:endParaRPr lang="tr-TR" sz="2100" dirty="0" smtClean="0">
                  <a:solidFill>
                    <a:srgbClr val="292929"/>
                  </a:solidFill>
                </a:endParaRPr>
              </a:p>
              <a:p>
                <a:pPr marL="0" indent="0" algn="just" eaLnBrk="1" hangingPunct="1">
                  <a:buNone/>
                </a:pPr>
                <a:r>
                  <a:rPr lang="tr-TR" sz="2100" dirty="0" smtClean="0">
                    <a:solidFill>
                      <a:srgbClr val="292929"/>
                    </a:solidFill>
                  </a:rPr>
                  <a:t>As a result, </a:t>
                </a:r>
                <a:r>
                  <a:rPr lang="tr-TR" sz="2100" dirty="0" smtClean="0">
                    <a:solidFill>
                      <a:srgbClr val="FF0000"/>
                    </a:solidFill>
                  </a:rPr>
                  <a:t>all finite-valued periodic signals are POWER SIGNALS</a:t>
                </a:r>
                <a:r>
                  <a:rPr lang="tr-TR" sz="2100" dirty="0" smtClean="0">
                    <a:solidFill>
                      <a:srgbClr val="292929"/>
                    </a:solidFill>
                  </a:rPr>
                  <a:t>.</a:t>
                </a:r>
              </a:p>
              <a:p>
                <a:pPr marL="0" indent="0" algn="ctr" eaLnBrk="1" hangingPunct="1">
                  <a:buNone/>
                </a:pPr>
                <a:endParaRPr lang="tr-TR" sz="2100" dirty="0">
                  <a:solidFill>
                    <a:srgbClr val="292929"/>
                  </a:solidFill>
                </a:endParaRPr>
              </a:p>
              <a:p>
                <a:pPr marL="0" indent="0" algn="ctr" eaLnBrk="1" hangingPunct="1">
                  <a:buNone/>
                </a:pPr>
                <a:endParaRPr lang="tr-TR" sz="2100" dirty="0" smtClean="0">
                  <a:solidFill>
                    <a:srgbClr val="292929"/>
                  </a:solidFill>
                </a:endParaRPr>
              </a:p>
              <a:p>
                <a:pPr marL="0" indent="0" algn="ctr" eaLnBrk="1" hangingPunct="1">
                  <a:buNone/>
                </a:pPr>
                <a:endParaRPr lang="tr-TR" sz="2100" dirty="0">
                  <a:solidFill>
                    <a:srgbClr val="292929"/>
                  </a:solidFill>
                </a:endParaRPr>
              </a:p>
              <a:p>
                <a:pPr marL="0" indent="0" algn="ctr" eaLnBrk="1" hangingPunct="1">
                  <a:buNone/>
                </a:pPr>
                <a:endParaRPr lang="tr-TR" sz="2100" dirty="0" smtClean="0">
                  <a:solidFill>
                    <a:srgbClr val="292929"/>
                  </a:solidFill>
                </a:endParaRPr>
              </a:p>
              <a:p>
                <a:pPr marL="0" indent="0" algn="just" eaLnBrk="1" hangingPunct="1">
                  <a:buNone/>
                </a:pPr>
                <a:r>
                  <a:rPr lang="tr-TR" sz="2100" dirty="0" smtClean="0">
                    <a:solidFill>
                      <a:srgbClr val="292929"/>
                    </a:solidFill>
                  </a:rPr>
                  <a:t> </a:t>
                </a:r>
                <a:endParaRPr lang="tr-TR" sz="2100" dirty="0">
                  <a:solidFill>
                    <a:srgbClr val="292929"/>
                  </a:solidFill>
                </a:endParaRPr>
              </a:p>
              <a:p>
                <a:pPr marL="0" indent="0" algn="ctr" eaLnBrk="1" hangingPunct="1">
                  <a:buNone/>
                </a:pPr>
                <a:endParaRPr lang="tr-TR" sz="2100" dirty="0" smtClean="0">
                  <a:solidFill>
                    <a:srgbClr val="292929"/>
                  </a:solidFill>
                </a:endParaRPr>
              </a:p>
              <a:p>
                <a:pPr marL="0" indent="0" algn="ctr" eaLnBrk="1" hangingPunct="1">
                  <a:buNone/>
                </a:pPr>
                <a:endParaRPr lang="tr-TR" sz="2100" dirty="0" smtClean="0">
                  <a:solidFill>
                    <a:srgbClr val="292929"/>
                  </a:solidFill>
                </a:endParaRPr>
              </a:p>
              <a:p>
                <a:pPr marL="0" indent="0" algn="just" eaLnBrk="1" hangingPunct="1">
                  <a:buNone/>
                </a:pPr>
                <a:endParaRPr lang="tr-TR" sz="2100" dirty="0" smtClean="0">
                  <a:solidFill>
                    <a:srgbClr val="292929"/>
                  </a:solidFill>
                </a:endParaRPr>
              </a:p>
              <a:p>
                <a:pPr marL="0" indent="0" algn="ctr" eaLnBrk="1" hangingPunct="1">
                  <a:buNone/>
                </a:pPr>
                <a:endParaRPr lang="tr-TR" sz="2100" dirty="0">
                  <a:solidFill>
                    <a:srgbClr val="292929"/>
                  </a:solidFill>
                </a:endParaRPr>
              </a:p>
              <a:p>
                <a:pPr marL="0" indent="0" algn="ctr" eaLnBrk="1" hangingPunct="1">
                  <a:buNone/>
                </a:pPr>
                <a:endParaRPr lang="tr-TR" sz="2100" dirty="0">
                  <a:solidFill>
                    <a:srgbClr val="292929"/>
                  </a:solidFill>
                </a:endParaRPr>
              </a:p>
              <a:p>
                <a:pPr marL="0" indent="0" algn="just" eaLnBrk="1" hangingPunct="1">
                  <a:buNone/>
                </a:pPr>
                <a:endParaRPr lang="tr-TR" sz="2100" dirty="0" smtClean="0">
                  <a:solidFill>
                    <a:srgbClr val="292929"/>
                  </a:solidFill>
                </a:endParaRPr>
              </a:p>
            </p:txBody>
          </p:sp>
        </mc:Choice>
        <mc:Fallback>
          <p:sp>
            <p:nvSpPr>
              <p:cNvPr id="3" name="Rectangle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52600" y="1676400"/>
                <a:ext cx="5410200" cy="4267200"/>
              </a:xfrm>
              <a:prstGeom prst="rect">
                <a:avLst/>
              </a:prstGeom>
              <a:blipFill rotWithShape="1">
                <a:blip r:embed="rId2"/>
                <a:stretch>
                  <a:fillRect l="-1353" t="-857" r="-135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75301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533400" y="6611938"/>
            <a:ext cx="8610600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000" dirty="0">
                <a:solidFill>
                  <a:schemeClr val="bg1"/>
                </a:solidFill>
              </a:rPr>
              <a:t>Copyright 20</a:t>
            </a:r>
            <a:r>
              <a:rPr lang="tr-TR" sz="1000" dirty="0">
                <a:solidFill>
                  <a:schemeClr val="bg1"/>
                </a:solidFill>
              </a:rPr>
              <a:t>12</a:t>
            </a:r>
            <a:r>
              <a:rPr lang="en-US" sz="1000" dirty="0">
                <a:solidFill>
                  <a:schemeClr val="bg1"/>
                </a:solidFill>
              </a:rPr>
              <a:t> | </a:t>
            </a:r>
            <a:r>
              <a:rPr lang="tr-TR" sz="1000" dirty="0">
                <a:solidFill>
                  <a:schemeClr val="bg1"/>
                </a:solidFill>
              </a:rPr>
              <a:t>Instructor: Dr. Gülden Köktürk</a:t>
            </a:r>
            <a:r>
              <a:rPr lang="en-US" sz="1000" dirty="0">
                <a:solidFill>
                  <a:schemeClr val="bg1"/>
                </a:solidFill>
              </a:rPr>
              <a:t> | </a:t>
            </a:r>
            <a:r>
              <a:rPr lang="tr-TR" sz="1000" dirty="0">
                <a:solidFill>
                  <a:schemeClr val="bg1"/>
                </a:solidFill>
              </a:rPr>
              <a:t>EED1004-INTRODUCTION TO SIGNAL PROCESSING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3" name="Rectangle 34"/>
          <p:cNvSpPr txBox="1">
            <a:spLocks noChangeArrowheads="1"/>
          </p:cNvSpPr>
          <p:nvPr/>
        </p:nvSpPr>
        <p:spPr bwMode="auto">
          <a:xfrm>
            <a:off x="1752600" y="1676400"/>
            <a:ext cx="54102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 eaLnBrk="1" hangingPunct="1">
              <a:buNone/>
            </a:pPr>
            <a:r>
              <a:rPr lang="tr-TR" sz="2100" dirty="0">
                <a:solidFill>
                  <a:srgbClr val="292929"/>
                </a:solidFill>
              </a:rPr>
              <a:t>Exercise: </a:t>
            </a:r>
          </a:p>
          <a:p>
            <a:pPr marL="0" indent="0" algn="just" eaLnBrk="1" hangingPunct="1">
              <a:buNone/>
            </a:pPr>
            <a:r>
              <a:rPr lang="tr-TR" sz="2100" dirty="0" smtClean="0">
                <a:solidFill>
                  <a:srgbClr val="292929"/>
                </a:solidFill>
              </a:rPr>
              <a:t>Find the </a:t>
            </a:r>
            <a:r>
              <a:rPr lang="tr-TR" sz="2100" u="sng" dirty="0" smtClean="0">
                <a:solidFill>
                  <a:srgbClr val="292929"/>
                </a:solidFill>
              </a:rPr>
              <a:t>average power</a:t>
            </a:r>
            <a:r>
              <a:rPr lang="tr-TR" sz="2100" dirty="0" smtClean="0">
                <a:solidFill>
                  <a:srgbClr val="292929"/>
                </a:solidFill>
              </a:rPr>
              <a:t> of the following </a:t>
            </a:r>
            <a:r>
              <a:rPr lang="tr-TR" sz="2100" u="sng" dirty="0" smtClean="0">
                <a:solidFill>
                  <a:srgbClr val="292929"/>
                </a:solidFill>
              </a:rPr>
              <a:t>periodic</a:t>
            </a:r>
            <a:r>
              <a:rPr lang="tr-TR" sz="2100" dirty="0" smtClean="0">
                <a:solidFill>
                  <a:srgbClr val="292929"/>
                </a:solidFill>
              </a:rPr>
              <a:t> signals.</a:t>
            </a:r>
          </a:p>
          <a:p>
            <a:pPr marL="0" indent="0" algn="just" eaLnBrk="1" hangingPunct="1">
              <a:buNone/>
            </a:pPr>
            <a:endParaRPr lang="tr-TR" sz="2100" dirty="0" smtClean="0">
              <a:solidFill>
                <a:srgbClr val="292929"/>
              </a:solidFill>
            </a:endParaRPr>
          </a:p>
          <a:p>
            <a:pPr marL="0" indent="0" algn="just" eaLnBrk="1" hangingPunct="1">
              <a:buNone/>
            </a:pPr>
            <a:endParaRPr lang="tr-TR" sz="2100" dirty="0" smtClean="0">
              <a:solidFill>
                <a:srgbClr val="292929"/>
              </a:solidFill>
            </a:endParaRPr>
          </a:p>
          <a:p>
            <a:pPr marL="0" indent="0" algn="just" eaLnBrk="1" hangingPunct="1">
              <a:buNone/>
            </a:pPr>
            <a:endParaRPr lang="tr-TR" sz="2100" dirty="0" smtClean="0">
              <a:solidFill>
                <a:srgbClr val="292929"/>
              </a:solidFill>
            </a:endParaRPr>
          </a:p>
          <a:p>
            <a:pPr marL="0" indent="0" algn="ctr" eaLnBrk="1" hangingPunct="1">
              <a:buNone/>
            </a:pPr>
            <a:endParaRPr lang="tr-TR" sz="2100" dirty="0">
              <a:solidFill>
                <a:srgbClr val="292929"/>
              </a:solidFill>
            </a:endParaRPr>
          </a:p>
          <a:p>
            <a:pPr marL="0" indent="0" algn="ctr" eaLnBrk="1" hangingPunct="1">
              <a:buNone/>
            </a:pPr>
            <a:endParaRPr lang="tr-TR" sz="2100" dirty="0" smtClean="0">
              <a:solidFill>
                <a:srgbClr val="292929"/>
              </a:solidFill>
            </a:endParaRPr>
          </a:p>
          <a:p>
            <a:pPr marL="0" indent="0" algn="ctr" eaLnBrk="1" hangingPunct="1">
              <a:buNone/>
            </a:pPr>
            <a:endParaRPr lang="tr-TR" sz="2100" dirty="0">
              <a:solidFill>
                <a:srgbClr val="292929"/>
              </a:solidFill>
            </a:endParaRPr>
          </a:p>
          <a:p>
            <a:pPr marL="0" indent="0" algn="ctr" eaLnBrk="1" hangingPunct="1">
              <a:buNone/>
            </a:pPr>
            <a:endParaRPr lang="tr-TR" sz="2100" dirty="0" smtClean="0">
              <a:solidFill>
                <a:srgbClr val="292929"/>
              </a:solidFill>
            </a:endParaRPr>
          </a:p>
          <a:p>
            <a:pPr marL="0" indent="0" algn="ctr" eaLnBrk="1" hangingPunct="1">
              <a:buNone/>
            </a:pPr>
            <a:endParaRPr lang="tr-TR" sz="2100" dirty="0">
              <a:solidFill>
                <a:srgbClr val="292929"/>
              </a:solidFill>
            </a:endParaRPr>
          </a:p>
          <a:p>
            <a:pPr marL="0" indent="0" algn="ctr" eaLnBrk="1" hangingPunct="1">
              <a:buNone/>
            </a:pPr>
            <a:endParaRPr lang="tr-TR" sz="2100" dirty="0" smtClean="0">
              <a:solidFill>
                <a:srgbClr val="292929"/>
              </a:solidFill>
            </a:endParaRPr>
          </a:p>
          <a:p>
            <a:pPr marL="0" indent="0" algn="ctr" eaLnBrk="1" hangingPunct="1">
              <a:buNone/>
            </a:pPr>
            <a:endParaRPr lang="tr-TR" sz="2100" dirty="0">
              <a:solidFill>
                <a:srgbClr val="292929"/>
              </a:solidFill>
            </a:endParaRPr>
          </a:p>
          <a:p>
            <a:pPr marL="0" indent="0" algn="ctr" eaLnBrk="1" hangingPunct="1">
              <a:buNone/>
            </a:pPr>
            <a:endParaRPr lang="tr-TR" sz="2100" dirty="0" smtClean="0">
              <a:solidFill>
                <a:srgbClr val="292929"/>
              </a:solidFill>
            </a:endParaRPr>
          </a:p>
          <a:p>
            <a:pPr marL="0" indent="0" algn="ctr" eaLnBrk="1" hangingPunct="1">
              <a:buNone/>
            </a:pPr>
            <a:endParaRPr lang="tr-TR" sz="2100" dirty="0" smtClean="0">
              <a:solidFill>
                <a:srgbClr val="292929"/>
              </a:solidFill>
            </a:endParaRPr>
          </a:p>
          <a:p>
            <a:pPr marL="0" indent="0" algn="ctr" eaLnBrk="1" hangingPunct="1">
              <a:buNone/>
            </a:pPr>
            <a:endParaRPr lang="tr-TR" sz="2100" dirty="0" smtClean="0">
              <a:solidFill>
                <a:srgbClr val="292929"/>
              </a:solidFill>
            </a:endParaRPr>
          </a:p>
          <a:p>
            <a:pPr marL="0" indent="0" algn="just" eaLnBrk="1" hangingPunct="1">
              <a:buNone/>
            </a:pPr>
            <a:endParaRPr lang="tr-TR" sz="2100" dirty="0" smtClean="0">
              <a:solidFill>
                <a:srgbClr val="292929"/>
              </a:solidFill>
            </a:endParaRPr>
          </a:p>
          <a:p>
            <a:pPr marL="0" indent="0" algn="ctr" eaLnBrk="1" hangingPunct="1">
              <a:buNone/>
            </a:pPr>
            <a:endParaRPr lang="tr-TR" sz="2100" dirty="0">
              <a:solidFill>
                <a:srgbClr val="292929"/>
              </a:solidFill>
            </a:endParaRPr>
          </a:p>
          <a:p>
            <a:pPr marL="0" indent="0" algn="ctr" eaLnBrk="1" hangingPunct="1">
              <a:buNone/>
            </a:pPr>
            <a:endParaRPr lang="tr-TR" sz="2100" dirty="0">
              <a:solidFill>
                <a:srgbClr val="292929"/>
              </a:solidFill>
            </a:endParaRPr>
          </a:p>
          <a:p>
            <a:pPr marL="0" indent="0" algn="just" eaLnBrk="1" hangingPunct="1">
              <a:buNone/>
            </a:pPr>
            <a:endParaRPr lang="tr-TR" sz="2100" dirty="0" smtClean="0">
              <a:solidFill>
                <a:srgbClr val="292929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599" y="2971800"/>
            <a:ext cx="5985389" cy="3313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3633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533400" y="6611938"/>
            <a:ext cx="8610600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000" dirty="0">
                <a:solidFill>
                  <a:schemeClr val="bg1"/>
                </a:solidFill>
              </a:rPr>
              <a:t>Copyright 20</a:t>
            </a:r>
            <a:r>
              <a:rPr lang="tr-TR" sz="1000" dirty="0">
                <a:solidFill>
                  <a:schemeClr val="bg1"/>
                </a:solidFill>
              </a:rPr>
              <a:t>12</a:t>
            </a:r>
            <a:r>
              <a:rPr lang="en-US" sz="1000" dirty="0">
                <a:solidFill>
                  <a:schemeClr val="bg1"/>
                </a:solidFill>
              </a:rPr>
              <a:t> | </a:t>
            </a:r>
            <a:r>
              <a:rPr lang="tr-TR" sz="1000" dirty="0">
                <a:solidFill>
                  <a:schemeClr val="bg1"/>
                </a:solidFill>
              </a:rPr>
              <a:t>Instructor: Dr. Gülden Köktürk</a:t>
            </a:r>
            <a:r>
              <a:rPr lang="en-US" sz="1000" dirty="0">
                <a:solidFill>
                  <a:schemeClr val="bg1"/>
                </a:solidFill>
              </a:rPr>
              <a:t> | </a:t>
            </a:r>
            <a:r>
              <a:rPr lang="tr-TR" sz="1000" dirty="0">
                <a:solidFill>
                  <a:schemeClr val="bg1"/>
                </a:solidFill>
              </a:rPr>
              <a:t>EED1004-INTRODUCTION TO SIGNAL PROCESSING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3" name="Rectangle 34"/>
          <p:cNvSpPr txBox="1">
            <a:spLocks noChangeArrowheads="1"/>
          </p:cNvSpPr>
          <p:nvPr/>
        </p:nvSpPr>
        <p:spPr bwMode="auto">
          <a:xfrm>
            <a:off x="1752600" y="1676400"/>
            <a:ext cx="64770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 eaLnBrk="1" hangingPunct="1">
              <a:buNone/>
            </a:pPr>
            <a:r>
              <a:rPr lang="tr-TR" sz="2100" dirty="0" smtClean="0">
                <a:solidFill>
                  <a:srgbClr val="292929"/>
                </a:solidFill>
              </a:rPr>
              <a:t>A real-valued signal is said to be even symmetric x(t)=x(-t) (continuous-time) x[n]=x[-n] (discrete-time). On the other hand, the signal is odd symmetric </a:t>
            </a:r>
            <a:r>
              <a:rPr lang="tr-TR" sz="2100" dirty="0">
                <a:solidFill>
                  <a:srgbClr val="292929"/>
                </a:solidFill>
              </a:rPr>
              <a:t>if x(t</a:t>
            </a:r>
            <a:r>
              <a:rPr lang="tr-TR" sz="2100" dirty="0" smtClean="0">
                <a:solidFill>
                  <a:srgbClr val="292929"/>
                </a:solidFill>
              </a:rPr>
              <a:t>)=-x</a:t>
            </a:r>
            <a:r>
              <a:rPr lang="tr-TR" sz="2100" dirty="0">
                <a:solidFill>
                  <a:srgbClr val="292929"/>
                </a:solidFill>
              </a:rPr>
              <a:t>(-t</a:t>
            </a:r>
            <a:r>
              <a:rPr lang="tr-TR" sz="2100" dirty="0" smtClean="0">
                <a:solidFill>
                  <a:srgbClr val="292929"/>
                </a:solidFill>
              </a:rPr>
              <a:t>). An </a:t>
            </a:r>
            <a:r>
              <a:rPr lang="tr-TR" sz="2100" dirty="0" smtClean="0">
                <a:solidFill>
                  <a:srgbClr val="FF0000"/>
                </a:solidFill>
              </a:rPr>
              <a:t>even symmetric </a:t>
            </a:r>
            <a:r>
              <a:rPr lang="tr-TR" sz="2100" dirty="0" smtClean="0">
                <a:solidFill>
                  <a:srgbClr val="292929"/>
                </a:solidFill>
              </a:rPr>
              <a:t>signal is identical to its axis-reversed counterpart (</a:t>
            </a:r>
            <a:r>
              <a:rPr lang="tr-TR" sz="2100" u="sng" dirty="0" smtClean="0">
                <a:solidFill>
                  <a:srgbClr val="292929"/>
                </a:solidFill>
              </a:rPr>
              <a:t>symmetry with respect to vertical axis</a:t>
            </a:r>
            <a:r>
              <a:rPr lang="tr-TR" sz="2100" dirty="0" smtClean="0">
                <a:solidFill>
                  <a:srgbClr val="292929"/>
                </a:solidFill>
              </a:rPr>
              <a:t>) as shown in the examples below. </a:t>
            </a:r>
            <a:endParaRPr lang="tr-TR" sz="2100" dirty="0">
              <a:solidFill>
                <a:srgbClr val="292929"/>
              </a:solidFill>
            </a:endParaRPr>
          </a:p>
          <a:p>
            <a:pPr marL="0" indent="0" algn="just" eaLnBrk="1" hangingPunct="1">
              <a:buNone/>
            </a:pPr>
            <a:endParaRPr lang="tr-TR" sz="2100" dirty="0">
              <a:solidFill>
                <a:srgbClr val="292929"/>
              </a:solidFill>
            </a:endParaRPr>
          </a:p>
          <a:p>
            <a:pPr marL="0" indent="0" algn="ctr" eaLnBrk="1" hangingPunct="1">
              <a:buNone/>
            </a:pPr>
            <a:endParaRPr lang="tr-TR" sz="2100" dirty="0" smtClean="0">
              <a:solidFill>
                <a:srgbClr val="292929"/>
              </a:solidFill>
            </a:endParaRPr>
          </a:p>
          <a:p>
            <a:pPr marL="0" indent="0" algn="ctr" eaLnBrk="1" hangingPunct="1">
              <a:buNone/>
            </a:pPr>
            <a:endParaRPr lang="tr-TR" sz="2100" dirty="0">
              <a:solidFill>
                <a:srgbClr val="292929"/>
              </a:solidFill>
            </a:endParaRPr>
          </a:p>
          <a:p>
            <a:pPr marL="0" indent="0" algn="ctr" eaLnBrk="1" hangingPunct="1">
              <a:buNone/>
            </a:pPr>
            <a:endParaRPr lang="tr-TR" sz="2100" dirty="0" smtClean="0">
              <a:solidFill>
                <a:srgbClr val="292929"/>
              </a:solidFill>
            </a:endParaRPr>
          </a:p>
          <a:p>
            <a:pPr marL="0" indent="0" algn="ctr" eaLnBrk="1" hangingPunct="1">
              <a:buNone/>
            </a:pPr>
            <a:endParaRPr lang="tr-TR" sz="2100" dirty="0">
              <a:solidFill>
                <a:srgbClr val="292929"/>
              </a:solidFill>
            </a:endParaRPr>
          </a:p>
          <a:p>
            <a:pPr marL="0" indent="0" algn="ctr" eaLnBrk="1" hangingPunct="1">
              <a:buNone/>
            </a:pPr>
            <a:endParaRPr lang="tr-TR" sz="2100" dirty="0" smtClean="0">
              <a:solidFill>
                <a:srgbClr val="292929"/>
              </a:solidFill>
            </a:endParaRPr>
          </a:p>
          <a:p>
            <a:pPr marL="0" indent="0" algn="just" eaLnBrk="1" hangingPunct="1">
              <a:buNone/>
            </a:pPr>
            <a:r>
              <a:rPr lang="tr-TR" sz="2100" dirty="0" smtClean="0">
                <a:solidFill>
                  <a:srgbClr val="292929"/>
                </a:solidFill>
              </a:rPr>
              <a:t>Even symmetric signals</a:t>
            </a:r>
            <a:endParaRPr lang="tr-TR" sz="2100" dirty="0">
              <a:solidFill>
                <a:srgbClr val="292929"/>
              </a:solidFill>
            </a:endParaRPr>
          </a:p>
          <a:p>
            <a:pPr marL="0" indent="0" algn="ctr" eaLnBrk="1" hangingPunct="1">
              <a:buNone/>
            </a:pPr>
            <a:endParaRPr lang="tr-TR" sz="2100" dirty="0" smtClean="0">
              <a:solidFill>
                <a:srgbClr val="292929"/>
              </a:solidFill>
            </a:endParaRPr>
          </a:p>
          <a:p>
            <a:pPr marL="0" indent="0" algn="ctr" eaLnBrk="1" hangingPunct="1">
              <a:buNone/>
            </a:pPr>
            <a:endParaRPr lang="tr-TR" sz="2100" dirty="0" smtClean="0">
              <a:solidFill>
                <a:srgbClr val="292929"/>
              </a:solidFill>
            </a:endParaRPr>
          </a:p>
          <a:p>
            <a:pPr marL="0" indent="0" algn="ctr" eaLnBrk="1" hangingPunct="1">
              <a:buNone/>
            </a:pPr>
            <a:endParaRPr lang="tr-TR" sz="2100" dirty="0" smtClean="0">
              <a:solidFill>
                <a:srgbClr val="292929"/>
              </a:solidFill>
            </a:endParaRPr>
          </a:p>
          <a:p>
            <a:pPr marL="0" indent="0" algn="just" eaLnBrk="1" hangingPunct="1">
              <a:buNone/>
            </a:pPr>
            <a:endParaRPr lang="tr-TR" sz="2100" dirty="0" smtClean="0">
              <a:solidFill>
                <a:srgbClr val="292929"/>
              </a:solidFill>
            </a:endParaRPr>
          </a:p>
          <a:p>
            <a:pPr marL="0" indent="0" algn="ctr" eaLnBrk="1" hangingPunct="1">
              <a:buNone/>
            </a:pPr>
            <a:endParaRPr lang="tr-TR" sz="2100" dirty="0">
              <a:solidFill>
                <a:srgbClr val="292929"/>
              </a:solidFill>
            </a:endParaRPr>
          </a:p>
          <a:p>
            <a:pPr marL="0" indent="0" algn="ctr" eaLnBrk="1" hangingPunct="1">
              <a:buNone/>
            </a:pPr>
            <a:endParaRPr lang="tr-TR" sz="2100" dirty="0" smtClean="0">
              <a:solidFill>
                <a:srgbClr val="292929"/>
              </a:solidFill>
            </a:endParaRPr>
          </a:p>
          <a:p>
            <a:pPr marL="0" indent="0" algn="ctr" eaLnBrk="1" hangingPunct="1">
              <a:buNone/>
            </a:pPr>
            <a:endParaRPr lang="tr-TR" sz="2100" dirty="0">
              <a:solidFill>
                <a:srgbClr val="292929"/>
              </a:solidFill>
            </a:endParaRPr>
          </a:p>
          <a:p>
            <a:pPr marL="0" indent="0" algn="ctr" eaLnBrk="1" hangingPunct="1">
              <a:buNone/>
            </a:pPr>
            <a:endParaRPr lang="tr-TR" sz="2100" dirty="0" smtClean="0">
              <a:solidFill>
                <a:srgbClr val="292929"/>
              </a:solidFill>
            </a:endParaRPr>
          </a:p>
          <a:p>
            <a:pPr marL="0" indent="0" algn="ctr" eaLnBrk="1" hangingPunct="1">
              <a:buNone/>
            </a:pPr>
            <a:endParaRPr lang="tr-TR" sz="2100" dirty="0">
              <a:solidFill>
                <a:srgbClr val="292929"/>
              </a:solidFill>
            </a:endParaRPr>
          </a:p>
          <a:p>
            <a:pPr marL="0" indent="0" algn="ctr" eaLnBrk="1" hangingPunct="1">
              <a:buNone/>
            </a:pPr>
            <a:endParaRPr lang="tr-TR" sz="2100" dirty="0" smtClean="0">
              <a:solidFill>
                <a:srgbClr val="292929"/>
              </a:solidFill>
            </a:endParaRPr>
          </a:p>
          <a:p>
            <a:pPr marL="0" indent="0" algn="ctr" eaLnBrk="1" hangingPunct="1">
              <a:buNone/>
            </a:pPr>
            <a:endParaRPr lang="tr-TR" sz="2100" dirty="0">
              <a:solidFill>
                <a:srgbClr val="292929"/>
              </a:solidFill>
            </a:endParaRPr>
          </a:p>
          <a:p>
            <a:pPr marL="0" indent="0" algn="ctr" eaLnBrk="1" hangingPunct="1">
              <a:buNone/>
            </a:pPr>
            <a:endParaRPr lang="tr-TR" sz="2100" dirty="0" smtClean="0">
              <a:solidFill>
                <a:srgbClr val="292929"/>
              </a:solidFill>
            </a:endParaRPr>
          </a:p>
          <a:p>
            <a:pPr marL="0" indent="0" algn="ctr" eaLnBrk="1" hangingPunct="1">
              <a:buNone/>
            </a:pPr>
            <a:endParaRPr lang="tr-TR" sz="2100" dirty="0" smtClean="0">
              <a:solidFill>
                <a:srgbClr val="292929"/>
              </a:solidFill>
            </a:endParaRPr>
          </a:p>
          <a:p>
            <a:pPr marL="0" indent="0" algn="ctr" eaLnBrk="1" hangingPunct="1">
              <a:buNone/>
            </a:pPr>
            <a:endParaRPr lang="tr-TR" sz="2100" dirty="0" smtClean="0">
              <a:solidFill>
                <a:srgbClr val="292929"/>
              </a:solidFill>
            </a:endParaRPr>
          </a:p>
          <a:p>
            <a:pPr marL="0" indent="0" algn="just" eaLnBrk="1" hangingPunct="1">
              <a:buNone/>
            </a:pPr>
            <a:endParaRPr lang="tr-TR" sz="2100" dirty="0" smtClean="0">
              <a:solidFill>
                <a:srgbClr val="292929"/>
              </a:solidFill>
            </a:endParaRPr>
          </a:p>
          <a:p>
            <a:pPr marL="0" indent="0" algn="ctr" eaLnBrk="1" hangingPunct="1">
              <a:buNone/>
            </a:pPr>
            <a:endParaRPr lang="tr-TR" sz="2100" dirty="0">
              <a:solidFill>
                <a:srgbClr val="292929"/>
              </a:solidFill>
            </a:endParaRPr>
          </a:p>
          <a:p>
            <a:pPr marL="0" indent="0" algn="ctr" eaLnBrk="1" hangingPunct="1">
              <a:buNone/>
            </a:pPr>
            <a:endParaRPr lang="tr-TR" sz="2100" dirty="0">
              <a:solidFill>
                <a:srgbClr val="292929"/>
              </a:solidFill>
            </a:endParaRPr>
          </a:p>
          <a:p>
            <a:pPr marL="0" indent="0" algn="just" eaLnBrk="1" hangingPunct="1">
              <a:buNone/>
            </a:pPr>
            <a:endParaRPr lang="tr-TR" sz="2100" dirty="0" smtClean="0">
              <a:solidFill>
                <a:srgbClr val="292929"/>
              </a:solidFill>
            </a:endParaRPr>
          </a:p>
        </p:txBody>
      </p:sp>
      <p:sp>
        <p:nvSpPr>
          <p:cNvPr id="4" name="Rectangle 23"/>
          <p:cNvSpPr txBox="1">
            <a:spLocks noChangeArrowheads="1"/>
          </p:cNvSpPr>
          <p:nvPr/>
        </p:nvSpPr>
        <p:spPr>
          <a:xfrm>
            <a:off x="1752600" y="762000"/>
            <a:ext cx="4648200" cy="1219200"/>
          </a:xfrm>
          <a:prstGeom prst="rect">
            <a:avLst/>
          </a:prstGeom>
          <a:noFill/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tr-TR" sz="3000" dirty="0" smtClean="0">
                <a:solidFill>
                  <a:srgbClr val="1F6896"/>
                </a:solidFill>
              </a:rPr>
              <a:t>Even and Odd Signals</a:t>
            </a:r>
            <a:endParaRPr lang="en-US" sz="3000" dirty="0" smtClean="0">
              <a:solidFill>
                <a:srgbClr val="1F6896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3810001"/>
            <a:ext cx="649877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9372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533400" y="6611938"/>
            <a:ext cx="8610600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000" dirty="0">
                <a:solidFill>
                  <a:schemeClr val="bg1"/>
                </a:solidFill>
              </a:rPr>
              <a:t>Copyright 20</a:t>
            </a:r>
            <a:r>
              <a:rPr lang="tr-TR" sz="1000" dirty="0">
                <a:solidFill>
                  <a:schemeClr val="bg1"/>
                </a:solidFill>
              </a:rPr>
              <a:t>12</a:t>
            </a:r>
            <a:r>
              <a:rPr lang="en-US" sz="1000" dirty="0">
                <a:solidFill>
                  <a:schemeClr val="bg1"/>
                </a:solidFill>
              </a:rPr>
              <a:t> | </a:t>
            </a:r>
            <a:r>
              <a:rPr lang="tr-TR" sz="1000" dirty="0">
                <a:solidFill>
                  <a:schemeClr val="bg1"/>
                </a:solidFill>
              </a:rPr>
              <a:t>Instructor: Dr. Gülden Köktürk</a:t>
            </a:r>
            <a:r>
              <a:rPr lang="en-US" sz="1000" dirty="0">
                <a:solidFill>
                  <a:schemeClr val="bg1"/>
                </a:solidFill>
              </a:rPr>
              <a:t> | </a:t>
            </a:r>
            <a:r>
              <a:rPr lang="tr-TR" sz="1000" dirty="0">
                <a:solidFill>
                  <a:schemeClr val="bg1"/>
                </a:solidFill>
              </a:rPr>
              <a:t>EED1004-INTRODUCTION TO SIGNAL PROCESSING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3" name="Rectangle 34"/>
          <p:cNvSpPr txBox="1">
            <a:spLocks noChangeArrowheads="1"/>
          </p:cNvSpPr>
          <p:nvPr/>
        </p:nvSpPr>
        <p:spPr bwMode="auto">
          <a:xfrm>
            <a:off x="1752600" y="1981200"/>
            <a:ext cx="54102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 eaLnBrk="1" hangingPunct="1">
              <a:buNone/>
            </a:pPr>
            <a:r>
              <a:rPr lang="tr-TR" sz="2100" dirty="0" smtClean="0">
                <a:solidFill>
                  <a:srgbClr val="292929"/>
                </a:solidFill>
              </a:rPr>
              <a:t>An odd symmetric signal is identical to the negative of its axis-reversed counterpart (</a:t>
            </a:r>
            <a:r>
              <a:rPr lang="tr-TR" sz="2100" u="sng" dirty="0" smtClean="0">
                <a:solidFill>
                  <a:srgbClr val="292929"/>
                </a:solidFill>
              </a:rPr>
              <a:t>symmetry with respect to origin</a:t>
            </a:r>
            <a:r>
              <a:rPr lang="tr-TR" sz="2100" dirty="0" smtClean="0">
                <a:solidFill>
                  <a:srgbClr val="292929"/>
                </a:solidFill>
              </a:rPr>
              <a:t>) as shown in the examples below. </a:t>
            </a:r>
          </a:p>
          <a:p>
            <a:pPr marL="0" indent="0" algn="just" eaLnBrk="1" hangingPunct="1">
              <a:buNone/>
            </a:pPr>
            <a:endParaRPr lang="tr-TR" sz="2100" dirty="0">
              <a:solidFill>
                <a:srgbClr val="292929"/>
              </a:solidFill>
            </a:endParaRPr>
          </a:p>
          <a:p>
            <a:pPr marL="0" indent="0" algn="ctr" eaLnBrk="1" hangingPunct="1">
              <a:buNone/>
            </a:pPr>
            <a:endParaRPr lang="tr-TR" sz="2100" dirty="0" smtClean="0">
              <a:solidFill>
                <a:srgbClr val="292929"/>
              </a:solidFill>
            </a:endParaRPr>
          </a:p>
          <a:p>
            <a:pPr marL="0" indent="0" algn="ctr" eaLnBrk="1" hangingPunct="1">
              <a:buNone/>
            </a:pPr>
            <a:endParaRPr lang="tr-TR" sz="2100" dirty="0">
              <a:solidFill>
                <a:srgbClr val="292929"/>
              </a:solidFill>
            </a:endParaRPr>
          </a:p>
          <a:p>
            <a:pPr marL="0" indent="0" algn="ctr" eaLnBrk="1" hangingPunct="1">
              <a:buNone/>
            </a:pPr>
            <a:endParaRPr lang="tr-TR" sz="2100" dirty="0" smtClean="0">
              <a:solidFill>
                <a:srgbClr val="292929"/>
              </a:solidFill>
            </a:endParaRPr>
          </a:p>
          <a:p>
            <a:pPr marL="0" indent="0" algn="ctr" eaLnBrk="1" hangingPunct="1">
              <a:buNone/>
            </a:pPr>
            <a:endParaRPr lang="tr-TR" sz="2100" dirty="0">
              <a:solidFill>
                <a:srgbClr val="292929"/>
              </a:solidFill>
            </a:endParaRPr>
          </a:p>
          <a:p>
            <a:pPr marL="0" indent="0" algn="ctr" eaLnBrk="1" hangingPunct="1">
              <a:buNone/>
            </a:pPr>
            <a:endParaRPr lang="tr-TR" sz="2100" dirty="0" smtClean="0">
              <a:solidFill>
                <a:srgbClr val="292929"/>
              </a:solidFill>
            </a:endParaRPr>
          </a:p>
          <a:p>
            <a:pPr marL="0" indent="0" algn="ctr" eaLnBrk="1" hangingPunct="1">
              <a:buNone/>
            </a:pPr>
            <a:endParaRPr lang="tr-TR" sz="2100" dirty="0">
              <a:solidFill>
                <a:srgbClr val="292929"/>
              </a:solidFill>
            </a:endParaRPr>
          </a:p>
          <a:p>
            <a:pPr marL="0" indent="0" algn="ctr" eaLnBrk="1" hangingPunct="1">
              <a:buNone/>
            </a:pPr>
            <a:endParaRPr lang="tr-TR" sz="2100" dirty="0" smtClean="0">
              <a:solidFill>
                <a:srgbClr val="292929"/>
              </a:solidFill>
            </a:endParaRPr>
          </a:p>
          <a:p>
            <a:pPr marL="0" indent="0" algn="ctr" eaLnBrk="1" hangingPunct="1">
              <a:buNone/>
            </a:pPr>
            <a:endParaRPr lang="tr-TR" sz="2100" dirty="0" smtClean="0">
              <a:solidFill>
                <a:srgbClr val="292929"/>
              </a:solidFill>
            </a:endParaRPr>
          </a:p>
          <a:p>
            <a:pPr marL="0" indent="0" algn="ctr" eaLnBrk="1" hangingPunct="1">
              <a:buNone/>
            </a:pPr>
            <a:endParaRPr lang="tr-TR" sz="2100" dirty="0" smtClean="0">
              <a:solidFill>
                <a:srgbClr val="292929"/>
              </a:solidFill>
            </a:endParaRPr>
          </a:p>
          <a:p>
            <a:pPr marL="0" indent="0" algn="just" eaLnBrk="1" hangingPunct="1">
              <a:buNone/>
            </a:pPr>
            <a:endParaRPr lang="tr-TR" sz="2100" dirty="0" smtClean="0">
              <a:solidFill>
                <a:srgbClr val="292929"/>
              </a:solidFill>
            </a:endParaRPr>
          </a:p>
          <a:p>
            <a:pPr marL="0" indent="0" algn="ctr" eaLnBrk="1" hangingPunct="1">
              <a:buNone/>
            </a:pPr>
            <a:endParaRPr lang="tr-TR" sz="2100" dirty="0">
              <a:solidFill>
                <a:srgbClr val="292929"/>
              </a:solidFill>
            </a:endParaRPr>
          </a:p>
          <a:p>
            <a:pPr marL="0" indent="0" algn="ctr" eaLnBrk="1" hangingPunct="1">
              <a:buNone/>
            </a:pPr>
            <a:endParaRPr lang="tr-TR" sz="2100" dirty="0">
              <a:solidFill>
                <a:srgbClr val="292929"/>
              </a:solidFill>
            </a:endParaRPr>
          </a:p>
          <a:p>
            <a:pPr marL="0" indent="0" algn="just" eaLnBrk="1" hangingPunct="1">
              <a:buNone/>
            </a:pPr>
            <a:endParaRPr lang="tr-TR" sz="2100" dirty="0" smtClean="0">
              <a:solidFill>
                <a:srgbClr val="292929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3505200"/>
            <a:ext cx="6629400" cy="225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926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533400" y="6611938"/>
            <a:ext cx="8610600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000" dirty="0">
                <a:solidFill>
                  <a:schemeClr val="bg1"/>
                </a:solidFill>
              </a:rPr>
              <a:t>Copyright 20</a:t>
            </a:r>
            <a:r>
              <a:rPr lang="tr-TR" sz="1000" dirty="0">
                <a:solidFill>
                  <a:schemeClr val="bg1"/>
                </a:solidFill>
              </a:rPr>
              <a:t>12</a:t>
            </a:r>
            <a:r>
              <a:rPr lang="en-US" sz="1000" dirty="0">
                <a:solidFill>
                  <a:schemeClr val="bg1"/>
                </a:solidFill>
              </a:rPr>
              <a:t> | </a:t>
            </a:r>
            <a:r>
              <a:rPr lang="tr-TR" sz="1000" dirty="0">
                <a:solidFill>
                  <a:schemeClr val="bg1"/>
                </a:solidFill>
              </a:rPr>
              <a:t>Instructor: Dr. Gülden Köktürk</a:t>
            </a:r>
            <a:r>
              <a:rPr lang="en-US" sz="1000" dirty="0">
                <a:solidFill>
                  <a:schemeClr val="bg1"/>
                </a:solidFill>
              </a:rPr>
              <a:t> | </a:t>
            </a:r>
            <a:r>
              <a:rPr lang="tr-TR" sz="1000" dirty="0">
                <a:solidFill>
                  <a:schemeClr val="bg1"/>
                </a:solidFill>
              </a:rPr>
              <a:t>EED1004-INTRODUCTION TO SIGNAL PROCESSING</a:t>
            </a:r>
            <a:endParaRPr lang="en-US" sz="8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34"/>
              <p:cNvSpPr txBox="1">
                <a:spLocks noChangeArrowheads="1"/>
              </p:cNvSpPr>
              <p:nvPr/>
            </p:nvSpPr>
            <p:spPr bwMode="auto">
              <a:xfrm>
                <a:off x="1752600" y="1676400"/>
                <a:ext cx="5410200" cy="4800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 algn="just" eaLnBrk="1" hangingPunct="1">
                  <a:buNone/>
                </a:pPr>
                <a:r>
                  <a:rPr lang="tr-TR" sz="2100" dirty="0" smtClean="0">
                    <a:solidFill>
                      <a:srgbClr val="292929"/>
                    </a:solidFill>
                  </a:rPr>
                  <a:t>An odd signal must necessarily be 0 at t=0 or n=0 (origin), because x(0)=-x(0) (continuous) or x[0]=-x[0] (discrete).</a:t>
                </a:r>
              </a:p>
              <a:p>
                <a:pPr marL="0" indent="0" algn="just" eaLnBrk="1" hangingPunct="1">
                  <a:buNone/>
                </a:pPr>
                <a:r>
                  <a:rPr lang="tr-TR" sz="2100" u="sng" dirty="0" smtClean="0">
                    <a:solidFill>
                      <a:srgbClr val="292929"/>
                    </a:solidFill>
                  </a:rPr>
                  <a:t>Examples of continuous-time even signals</a:t>
                </a:r>
                <a:r>
                  <a:rPr lang="tr-TR" sz="2100" dirty="0" smtClean="0">
                    <a:solidFill>
                      <a:srgbClr val="292929"/>
                    </a:solidFill>
                  </a:rPr>
                  <a:t>:</a:t>
                </a:r>
              </a:p>
              <a:p>
                <a:pPr marL="0" indent="0" algn="just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tr-TR" sz="2100" b="0" i="0" smtClean="0">
                          <a:solidFill>
                            <a:srgbClr val="292929"/>
                          </a:solidFill>
                          <a:latin typeface="Cambria Math"/>
                        </a:rPr>
                        <m:t>x</m:t>
                      </m:r>
                      <m:d>
                        <m:dPr>
                          <m:ctrlPr>
                            <a:rPr lang="tr-TR" sz="2100" b="0" smtClean="0">
                              <a:solidFill>
                                <a:srgbClr val="292929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tr-TR" sz="2100" b="0" i="0" smtClean="0">
                              <a:solidFill>
                                <a:srgbClr val="292929"/>
                              </a:solidFill>
                              <a:latin typeface="Cambria Math"/>
                            </a:rPr>
                            <m:t>t</m:t>
                          </m:r>
                        </m:e>
                      </m:d>
                      <m:r>
                        <a:rPr lang="tr-TR" sz="2100" b="0" i="0" smtClean="0">
                          <a:solidFill>
                            <a:srgbClr val="292929"/>
                          </a:solidFill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tr-TR" sz="2100" b="0" smtClean="0">
                              <a:solidFill>
                                <a:srgbClr val="292929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2100" b="0" i="0" smtClean="0">
                              <a:solidFill>
                                <a:srgbClr val="292929"/>
                              </a:solidFill>
                              <a:latin typeface="Cambria Math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tr-TR" sz="2100" b="0" smtClean="0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2100" b="0" smtClean="0">
                                      <a:solidFill>
                                        <a:srgbClr val="292929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tr-TR" sz="2100" b="0" i="0" smtClean="0">
                                      <a:solidFill>
                                        <a:srgbClr val="292929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ω</m:t>
                                  </m:r>
                                </m:e>
                                <m:sub>
                                  <m:r>
                                    <a:rPr lang="tr-TR" sz="2100" b="0" i="0" smtClean="0">
                                      <a:solidFill>
                                        <a:srgbClr val="292929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m:rPr>
                                  <m:sty m:val="p"/>
                                </m:rPr>
                                <a:rPr lang="tr-TR" sz="2100" b="0" i="0" smtClean="0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  <m:t>t</m:t>
                              </m:r>
                            </m:e>
                          </m:d>
                        </m:e>
                      </m:func>
                      <m:r>
                        <a:rPr lang="tr-TR" sz="2100" b="0" i="0" smtClean="0">
                          <a:solidFill>
                            <a:srgbClr val="292929"/>
                          </a:solidFill>
                          <a:latin typeface="Cambria Math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tr-TR" sz="2100" b="0" i="0" smtClean="0">
                          <a:solidFill>
                            <a:srgbClr val="292929"/>
                          </a:solidFill>
                          <a:latin typeface="Cambria Math"/>
                        </a:rPr>
                        <m:t>x</m:t>
                      </m:r>
                      <m:d>
                        <m:dPr>
                          <m:ctrlPr>
                            <a:rPr lang="tr-TR" sz="2100" b="0" smtClean="0">
                              <a:solidFill>
                                <a:srgbClr val="292929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tr-TR" sz="2100" b="0" i="0" smtClean="0">
                              <a:solidFill>
                                <a:srgbClr val="292929"/>
                              </a:solidFill>
                              <a:latin typeface="Cambria Math"/>
                            </a:rPr>
                            <m:t>t</m:t>
                          </m:r>
                        </m:e>
                      </m:d>
                      <m:r>
                        <a:rPr lang="tr-TR" sz="2100" b="0" i="0" smtClean="0">
                          <a:solidFill>
                            <a:srgbClr val="292929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tr-TR" sz="2100" b="0" smtClean="0">
                              <a:solidFill>
                                <a:srgbClr val="292929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tr-TR" sz="2100" b="0" i="0" smtClean="0">
                              <a:solidFill>
                                <a:srgbClr val="292929"/>
                              </a:solidFill>
                              <a:latin typeface="Cambria Math"/>
                            </a:rPr>
                            <m:t>e</m:t>
                          </m:r>
                        </m:e>
                        <m:sup>
                          <m:r>
                            <a:rPr lang="tr-TR" sz="2100" b="0" i="0" smtClean="0">
                              <a:solidFill>
                                <a:srgbClr val="292929"/>
                              </a:solidFill>
                              <a:latin typeface="Cambria Math"/>
                            </a:rPr>
                            <m:t>−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tr-TR" sz="2100" b="0" smtClean="0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tr-TR" sz="2100" b="0" i="0" smtClean="0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  <m:t>t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tr-TR" sz="2100" dirty="0">
                  <a:solidFill>
                    <a:srgbClr val="292929"/>
                  </a:solidFill>
                </a:endParaRPr>
              </a:p>
              <a:p>
                <a:pPr marL="0" indent="0" algn="just" eaLnBrk="1" hangingPunct="1">
                  <a:buNone/>
                </a:pPr>
                <a:r>
                  <a:rPr lang="tr-TR" sz="2100" u="sng" dirty="0">
                    <a:solidFill>
                      <a:srgbClr val="292929"/>
                    </a:solidFill>
                  </a:rPr>
                  <a:t>Examples of continuous-time </a:t>
                </a:r>
                <a:r>
                  <a:rPr lang="tr-TR" sz="2100" u="sng" dirty="0" smtClean="0">
                    <a:solidFill>
                      <a:srgbClr val="292929"/>
                    </a:solidFill>
                  </a:rPr>
                  <a:t>odd </a:t>
                </a:r>
                <a:r>
                  <a:rPr lang="tr-TR" sz="2100" u="sng" dirty="0">
                    <a:solidFill>
                      <a:srgbClr val="292929"/>
                    </a:solidFill>
                  </a:rPr>
                  <a:t>signals</a:t>
                </a:r>
                <a:r>
                  <a:rPr lang="tr-TR" sz="2100" dirty="0">
                    <a:solidFill>
                      <a:srgbClr val="292929"/>
                    </a:solidFill>
                  </a:rPr>
                  <a:t>:</a:t>
                </a:r>
              </a:p>
              <a:p>
                <a:pPr marL="0" indent="0" algn="just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tr-TR" sz="2100">
                          <a:solidFill>
                            <a:srgbClr val="292929"/>
                          </a:solidFill>
                          <a:latin typeface="Cambria Math"/>
                        </a:rPr>
                        <m:t>x</m:t>
                      </m:r>
                      <m:d>
                        <m:dPr>
                          <m:ctrlPr>
                            <a:rPr lang="tr-TR" sz="2100" i="1">
                              <a:solidFill>
                                <a:srgbClr val="292929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tr-TR" sz="2100">
                              <a:solidFill>
                                <a:srgbClr val="292929"/>
                              </a:solidFill>
                              <a:latin typeface="Cambria Math"/>
                            </a:rPr>
                            <m:t>t</m:t>
                          </m:r>
                        </m:e>
                      </m:d>
                      <m:r>
                        <a:rPr lang="tr-TR" sz="2100">
                          <a:solidFill>
                            <a:srgbClr val="292929"/>
                          </a:solidFill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tr-TR" sz="2100" i="1">
                              <a:solidFill>
                                <a:srgbClr val="292929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2100" b="0" i="0" smtClean="0">
                              <a:solidFill>
                                <a:srgbClr val="292929"/>
                              </a:solidFill>
                              <a:latin typeface="Cambria Math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tr-TR" sz="2100" i="1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2100" i="1">
                                      <a:solidFill>
                                        <a:srgbClr val="292929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tr-TR" sz="2100">
                                      <a:solidFill>
                                        <a:srgbClr val="292929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ω</m:t>
                                  </m:r>
                                </m:e>
                                <m:sub>
                                  <m:r>
                                    <a:rPr lang="tr-TR" sz="2100">
                                      <a:solidFill>
                                        <a:srgbClr val="292929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m:rPr>
                                  <m:sty m:val="p"/>
                                </m:rPr>
                                <a:rPr lang="tr-TR" sz="2100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  <m:t>t</m:t>
                              </m:r>
                            </m:e>
                          </m:d>
                        </m:e>
                      </m:func>
                      <m:r>
                        <a:rPr lang="tr-TR" sz="2100">
                          <a:solidFill>
                            <a:srgbClr val="292929"/>
                          </a:solidFill>
                          <a:latin typeface="Cambria Math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tr-TR" sz="2100">
                          <a:solidFill>
                            <a:srgbClr val="292929"/>
                          </a:solidFill>
                          <a:latin typeface="Cambria Math"/>
                        </a:rPr>
                        <m:t>x</m:t>
                      </m:r>
                      <m:d>
                        <m:dPr>
                          <m:ctrlPr>
                            <a:rPr lang="tr-TR" sz="2100" i="1">
                              <a:solidFill>
                                <a:srgbClr val="292929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tr-TR" sz="2100">
                              <a:solidFill>
                                <a:srgbClr val="292929"/>
                              </a:solidFill>
                              <a:latin typeface="Cambria Math"/>
                            </a:rPr>
                            <m:t>t</m:t>
                          </m:r>
                        </m:e>
                      </m:d>
                      <m:r>
                        <a:rPr lang="tr-TR" sz="2100" b="0" i="0" smtClean="0">
                          <a:solidFill>
                            <a:srgbClr val="292929"/>
                          </a:solidFill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tr-TR" sz="2100" b="0" i="0" smtClean="0">
                          <a:solidFill>
                            <a:srgbClr val="292929"/>
                          </a:solidFill>
                          <a:latin typeface="Cambria Math"/>
                        </a:rPr>
                        <m:t>u</m:t>
                      </m:r>
                      <m:d>
                        <m:dPr>
                          <m:ctrlPr>
                            <a:rPr lang="tr-TR" sz="2100" b="0" i="0" smtClean="0">
                              <a:solidFill>
                                <a:srgbClr val="292929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tr-TR" sz="2100" b="0" i="0" smtClean="0">
                              <a:solidFill>
                                <a:srgbClr val="292929"/>
                              </a:solidFill>
                              <a:latin typeface="Cambria Math"/>
                            </a:rPr>
                            <m:t>t</m:t>
                          </m:r>
                        </m:e>
                      </m:d>
                      <m:r>
                        <a:rPr lang="tr-TR" sz="2100" b="0" i="0" smtClean="0">
                          <a:solidFill>
                            <a:srgbClr val="292929"/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tr-TR" sz="2100" b="0" i="1" smtClean="0">
                              <a:solidFill>
                                <a:srgbClr val="292929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tr-TR" sz="2100" b="0" i="1" smtClean="0">
                              <a:solidFill>
                                <a:srgbClr val="292929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tr-TR" sz="2100" b="0" i="1" smtClean="0">
                              <a:solidFill>
                                <a:srgbClr val="292929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tr-TR" sz="2100" dirty="0" smtClean="0">
                  <a:solidFill>
                    <a:srgbClr val="292929"/>
                  </a:solidFill>
                </a:endParaRPr>
              </a:p>
              <a:p>
                <a:pPr marL="0" indent="0" algn="just" eaLnBrk="1" hangingPunct="1">
                  <a:buNone/>
                </a:pPr>
                <a:r>
                  <a:rPr lang="tr-TR" sz="2100" u="sng" dirty="0" smtClean="0">
                    <a:solidFill>
                      <a:srgbClr val="292929"/>
                    </a:solidFill>
                  </a:rPr>
                  <a:t>Exercise</a:t>
                </a:r>
                <a:r>
                  <a:rPr lang="tr-TR" sz="2100" dirty="0" smtClean="0">
                    <a:solidFill>
                      <a:srgbClr val="292929"/>
                    </a:solidFill>
                  </a:rPr>
                  <a:t>:</a:t>
                </a:r>
              </a:p>
              <a:p>
                <a:pPr marL="0" indent="0" algn="just" eaLnBrk="1" hangingPunct="1">
                  <a:buNone/>
                </a:pPr>
                <a:r>
                  <a:rPr lang="tr-TR" sz="2100" dirty="0" smtClean="0">
                    <a:solidFill>
                      <a:srgbClr val="292929"/>
                    </a:solidFill>
                  </a:rPr>
                  <a:t>Sketch each of these signals to see their symmetries.</a:t>
                </a:r>
                <a:endParaRPr lang="tr-TR" sz="2100" dirty="0">
                  <a:solidFill>
                    <a:srgbClr val="292929"/>
                  </a:solidFill>
                </a:endParaRPr>
              </a:p>
              <a:p>
                <a:pPr marL="0" indent="0" algn="just" eaLnBrk="1" hangingPunct="1">
                  <a:buNone/>
                </a:pPr>
                <a:endParaRPr lang="tr-TR" sz="2100" dirty="0">
                  <a:solidFill>
                    <a:srgbClr val="292929"/>
                  </a:solidFill>
                </a:endParaRPr>
              </a:p>
              <a:p>
                <a:pPr marL="0" indent="0" algn="just" eaLnBrk="1" hangingPunct="1">
                  <a:buNone/>
                </a:pPr>
                <a:endParaRPr lang="tr-TR" sz="2100" dirty="0" smtClean="0">
                  <a:solidFill>
                    <a:srgbClr val="292929"/>
                  </a:solidFill>
                </a:endParaRPr>
              </a:p>
              <a:p>
                <a:pPr marL="0" indent="0" algn="ctr" eaLnBrk="1" hangingPunct="1">
                  <a:buNone/>
                </a:pPr>
                <a:endParaRPr lang="tr-TR" sz="2100" dirty="0">
                  <a:solidFill>
                    <a:srgbClr val="292929"/>
                  </a:solidFill>
                </a:endParaRPr>
              </a:p>
              <a:p>
                <a:pPr marL="0" indent="0" algn="ctr" eaLnBrk="1" hangingPunct="1">
                  <a:buNone/>
                </a:pPr>
                <a:endParaRPr lang="tr-TR" sz="2100" dirty="0" smtClean="0">
                  <a:solidFill>
                    <a:srgbClr val="292929"/>
                  </a:solidFill>
                </a:endParaRPr>
              </a:p>
              <a:p>
                <a:pPr marL="0" indent="0" algn="ctr" eaLnBrk="1" hangingPunct="1">
                  <a:buNone/>
                </a:pPr>
                <a:endParaRPr lang="tr-TR" sz="2100" dirty="0">
                  <a:solidFill>
                    <a:srgbClr val="292929"/>
                  </a:solidFill>
                </a:endParaRPr>
              </a:p>
              <a:p>
                <a:pPr marL="0" indent="0" algn="ctr" eaLnBrk="1" hangingPunct="1">
                  <a:buNone/>
                </a:pPr>
                <a:endParaRPr lang="tr-TR" sz="2100" dirty="0" smtClean="0">
                  <a:solidFill>
                    <a:srgbClr val="292929"/>
                  </a:solidFill>
                </a:endParaRPr>
              </a:p>
              <a:p>
                <a:pPr marL="0" indent="0" algn="ctr" eaLnBrk="1" hangingPunct="1">
                  <a:buNone/>
                </a:pPr>
                <a:endParaRPr lang="tr-TR" sz="2100" dirty="0">
                  <a:solidFill>
                    <a:srgbClr val="292929"/>
                  </a:solidFill>
                </a:endParaRPr>
              </a:p>
              <a:p>
                <a:pPr marL="0" indent="0" algn="ctr" eaLnBrk="1" hangingPunct="1">
                  <a:buNone/>
                </a:pPr>
                <a:endParaRPr lang="tr-TR" sz="2100" dirty="0" smtClean="0">
                  <a:solidFill>
                    <a:srgbClr val="292929"/>
                  </a:solidFill>
                </a:endParaRPr>
              </a:p>
              <a:p>
                <a:pPr marL="0" indent="0" algn="ctr" eaLnBrk="1" hangingPunct="1">
                  <a:buNone/>
                </a:pPr>
                <a:endParaRPr lang="tr-TR" sz="2100" dirty="0" smtClean="0">
                  <a:solidFill>
                    <a:srgbClr val="292929"/>
                  </a:solidFill>
                </a:endParaRPr>
              </a:p>
              <a:p>
                <a:pPr marL="0" indent="0" algn="ctr" eaLnBrk="1" hangingPunct="1">
                  <a:buNone/>
                </a:pPr>
                <a:endParaRPr lang="tr-TR" sz="2100" dirty="0" smtClean="0">
                  <a:solidFill>
                    <a:srgbClr val="292929"/>
                  </a:solidFill>
                </a:endParaRPr>
              </a:p>
              <a:p>
                <a:pPr marL="0" indent="0" algn="just" eaLnBrk="1" hangingPunct="1">
                  <a:buNone/>
                </a:pPr>
                <a:endParaRPr lang="tr-TR" sz="2100" dirty="0" smtClean="0">
                  <a:solidFill>
                    <a:srgbClr val="292929"/>
                  </a:solidFill>
                </a:endParaRPr>
              </a:p>
              <a:p>
                <a:pPr marL="0" indent="0" algn="ctr" eaLnBrk="1" hangingPunct="1">
                  <a:buNone/>
                </a:pPr>
                <a:endParaRPr lang="tr-TR" sz="2100" dirty="0">
                  <a:solidFill>
                    <a:srgbClr val="292929"/>
                  </a:solidFill>
                </a:endParaRPr>
              </a:p>
              <a:p>
                <a:pPr marL="0" indent="0" algn="ctr" eaLnBrk="1" hangingPunct="1">
                  <a:buNone/>
                </a:pPr>
                <a:endParaRPr lang="tr-TR" sz="2100" dirty="0">
                  <a:solidFill>
                    <a:srgbClr val="292929"/>
                  </a:solidFill>
                </a:endParaRPr>
              </a:p>
              <a:p>
                <a:pPr marL="0" indent="0" algn="just" eaLnBrk="1" hangingPunct="1">
                  <a:buNone/>
                </a:pPr>
                <a:endParaRPr lang="tr-TR" sz="2100" dirty="0" smtClean="0">
                  <a:solidFill>
                    <a:srgbClr val="292929"/>
                  </a:solidFill>
                </a:endParaRPr>
              </a:p>
            </p:txBody>
          </p:sp>
        </mc:Choice>
        <mc:Fallback>
          <p:sp>
            <p:nvSpPr>
              <p:cNvPr id="3" name="Rectangle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52600" y="1676400"/>
                <a:ext cx="5410200" cy="4800600"/>
              </a:xfrm>
              <a:prstGeom prst="rect">
                <a:avLst/>
              </a:prstGeom>
              <a:blipFill rotWithShape="1">
                <a:blip r:embed="rId2"/>
                <a:stretch>
                  <a:fillRect l="-1353" t="-761" r="-135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88850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533400" y="6611938"/>
            <a:ext cx="8610600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000" dirty="0">
                <a:solidFill>
                  <a:schemeClr val="bg1"/>
                </a:solidFill>
              </a:rPr>
              <a:t>Copyright 20</a:t>
            </a:r>
            <a:r>
              <a:rPr lang="tr-TR" sz="1000" dirty="0">
                <a:solidFill>
                  <a:schemeClr val="bg1"/>
                </a:solidFill>
              </a:rPr>
              <a:t>12</a:t>
            </a:r>
            <a:r>
              <a:rPr lang="en-US" sz="1000" dirty="0">
                <a:solidFill>
                  <a:schemeClr val="bg1"/>
                </a:solidFill>
              </a:rPr>
              <a:t> | </a:t>
            </a:r>
            <a:r>
              <a:rPr lang="tr-TR" sz="1000" dirty="0">
                <a:solidFill>
                  <a:schemeClr val="bg1"/>
                </a:solidFill>
              </a:rPr>
              <a:t>Instructor: Dr. Gülden Köktürk</a:t>
            </a:r>
            <a:r>
              <a:rPr lang="en-US" sz="1000" dirty="0">
                <a:solidFill>
                  <a:schemeClr val="bg1"/>
                </a:solidFill>
              </a:rPr>
              <a:t> | </a:t>
            </a:r>
            <a:r>
              <a:rPr lang="tr-TR" sz="1000" dirty="0">
                <a:solidFill>
                  <a:schemeClr val="bg1"/>
                </a:solidFill>
              </a:rPr>
              <a:t>EED1004-INTRODUCTION TO SIGNAL PROCESSING</a:t>
            </a:r>
            <a:endParaRPr lang="en-US" sz="8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34"/>
              <p:cNvSpPr txBox="1">
                <a:spLocks noChangeArrowheads="1"/>
              </p:cNvSpPr>
              <p:nvPr/>
            </p:nvSpPr>
            <p:spPr bwMode="auto">
              <a:xfrm>
                <a:off x="1752600" y="1676400"/>
                <a:ext cx="5943600" cy="4800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 algn="just" eaLnBrk="1" hangingPunct="1">
                  <a:buNone/>
                </a:pPr>
                <a:r>
                  <a:rPr lang="tr-TR" sz="2100" u="sng" dirty="0" smtClean="0">
                    <a:solidFill>
                      <a:srgbClr val="292929"/>
                    </a:solidFill>
                  </a:rPr>
                  <a:t>Examples of discrete-time </a:t>
                </a:r>
                <a:r>
                  <a:rPr lang="tr-TR" sz="2100" u="sng" dirty="0">
                    <a:solidFill>
                      <a:srgbClr val="292929"/>
                    </a:solidFill>
                  </a:rPr>
                  <a:t>even signals</a:t>
                </a:r>
                <a:r>
                  <a:rPr lang="tr-TR" sz="2100" dirty="0">
                    <a:solidFill>
                      <a:srgbClr val="292929"/>
                    </a:solidFill>
                  </a:rPr>
                  <a:t>:</a:t>
                </a:r>
              </a:p>
              <a:p>
                <a:pPr marL="0" indent="0" algn="just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tr-TR" sz="2100" i="0">
                          <a:solidFill>
                            <a:srgbClr val="292929"/>
                          </a:solidFill>
                          <a:latin typeface="Cambria Math"/>
                        </a:rPr>
                        <m:t>x</m:t>
                      </m:r>
                      <m:r>
                        <a:rPr lang="tr-TR" sz="2100" b="0" i="0" smtClean="0">
                          <a:solidFill>
                            <a:srgbClr val="292929"/>
                          </a:solidFill>
                          <a:latin typeface="Cambria Math"/>
                        </a:rPr>
                        <m:t>[</m:t>
                      </m:r>
                      <m:r>
                        <m:rPr>
                          <m:sty m:val="p"/>
                        </m:rPr>
                        <a:rPr lang="tr-TR" sz="2100" b="0" i="0" smtClean="0">
                          <a:solidFill>
                            <a:srgbClr val="292929"/>
                          </a:solidFill>
                          <a:latin typeface="Cambria Math"/>
                        </a:rPr>
                        <m:t>n</m:t>
                      </m:r>
                      <m:r>
                        <a:rPr lang="tr-TR" sz="2100" b="0" i="0" smtClean="0">
                          <a:solidFill>
                            <a:srgbClr val="292929"/>
                          </a:solidFill>
                          <a:latin typeface="Cambria Math"/>
                        </a:rPr>
                        <m:t>]=</m:t>
                      </m:r>
                      <m:func>
                        <m:funcPr>
                          <m:ctrlPr>
                            <a:rPr lang="tr-TR" sz="2100">
                              <a:solidFill>
                                <a:srgbClr val="292929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2100" i="0">
                              <a:solidFill>
                                <a:srgbClr val="292929"/>
                              </a:solidFill>
                              <a:latin typeface="Cambria Math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tr-TR" sz="2100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2100">
                                      <a:solidFill>
                                        <a:srgbClr val="292929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tr-TR" sz="2100" i="0" smtClean="0">
                                      <a:solidFill>
                                        <a:srgbClr val="292929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Ω</m:t>
                                  </m:r>
                                </m:e>
                                <m:sub>
                                  <m:r>
                                    <a:rPr lang="tr-TR" sz="2100" i="0">
                                      <a:solidFill>
                                        <a:srgbClr val="292929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m:rPr>
                                  <m:sty m:val="p"/>
                                </m:rPr>
                                <a:rPr lang="tr-TR" sz="2100" i="0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  <m:t>t</m:t>
                              </m:r>
                            </m:e>
                          </m:d>
                        </m:e>
                      </m:func>
                      <m:r>
                        <a:rPr lang="tr-TR" sz="2100" i="0">
                          <a:solidFill>
                            <a:srgbClr val="292929"/>
                          </a:solidFill>
                          <a:latin typeface="Cambria Math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tr-TR" sz="2100" i="0">
                          <a:solidFill>
                            <a:srgbClr val="292929"/>
                          </a:solidFill>
                          <a:latin typeface="Cambria Math"/>
                        </a:rPr>
                        <m:t>x</m:t>
                      </m:r>
                      <m:r>
                        <a:rPr lang="tr-TR" sz="2100" b="0" i="0" smtClean="0">
                          <a:solidFill>
                            <a:srgbClr val="292929"/>
                          </a:solidFill>
                          <a:latin typeface="Cambria Math"/>
                        </a:rPr>
                        <m:t>[</m:t>
                      </m:r>
                      <m:r>
                        <m:rPr>
                          <m:sty m:val="p"/>
                        </m:rPr>
                        <a:rPr lang="tr-TR" sz="2100" b="0" i="0" smtClean="0">
                          <a:solidFill>
                            <a:srgbClr val="292929"/>
                          </a:solidFill>
                          <a:latin typeface="Cambria Math"/>
                        </a:rPr>
                        <m:t>n</m:t>
                      </m:r>
                      <m:r>
                        <a:rPr lang="tr-TR" sz="2100" b="0" i="0" smtClean="0">
                          <a:solidFill>
                            <a:srgbClr val="292929"/>
                          </a:solidFill>
                          <a:latin typeface="Cambria Math"/>
                        </a:rPr>
                        <m:t>]=</m:t>
                      </m:r>
                      <m:sSup>
                        <m:sSupPr>
                          <m:ctrlPr>
                            <a:rPr lang="tr-TR" sz="2100">
                              <a:solidFill>
                                <a:srgbClr val="292929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tr-TR" sz="2100" b="0" i="0" smtClean="0">
                              <a:solidFill>
                                <a:srgbClr val="292929"/>
                              </a:solidFill>
                              <a:latin typeface="Cambria Math"/>
                            </a:rPr>
                            <m:t>a</m:t>
                          </m:r>
                        </m:e>
                        <m:sup>
                          <m:d>
                            <m:dPr>
                              <m:begChr m:val="|"/>
                              <m:endChr m:val="|"/>
                              <m:ctrlPr>
                                <a:rPr lang="tr-TR" sz="2100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tr-TR" sz="2100" b="0" i="0" smtClean="0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  <m:t>n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tr-TR" sz="2100" dirty="0">
                  <a:solidFill>
                    <a:srgbClr val="292929"/>
                  </a:solidFill>
                </a:endParaRPr>
              </a:p>
              <a:p>
                <a:pPr marL="0" indent="0" algn="just" eaLnBrk="1" hangingPunct="1">
                  <a:buNone/>
                </a:pPr>
                <a:r>
                  <a:rPr lang="tr-TR" sz="2100" u="sng" dirty="0">
                    <a:solidFill>
                      <a:srgbClr val="292929"/>
                    </a:solidFill>
                  </a:rPr>
                  <a:t>Examples of </a:t>
                </a:r>
                <a:r>
                  <a:rPr lang="tr-TR" sz="2100" u="sng" dirty="0" smtClean="0">
                    <a:solidFill>
                      <a:srgbClr val="292929"/>
                    </a:solidFill>
                  </a:rPr>
                  <a:t>discrete-time </a:t>
                </a:r>
                <a:r>
                  <a:rPr lang="tr-TR" sz="2100" u="sng" dirty="0">
                    <a:solidFill>
                      <a:srgbClr val="292929"/>
                    </a:solidFill>
                  </a:rPr>
                  <a:t>odd </a:t>
                </a:r>
                <a:r>
                  <a:rPr lang="tr-TR" sz="2100" u="sng" dirty="0">
                    <a:solidFill>
                      <a:srgbClr val="292929"/>
                    </a:solidFill>
                  </a:rPr>
                  <a:t>signals</a:t>
                </a:r>
                <a:r>
                  <a:rPr lang="tr-TR" sz="2100" dirty="0">
                    <a:solidFill>
                      <a:srgbClr val="292929"/>
                    </a:solidFill>
                  </a:rPr>
                  <a:t>:</a:t>
                </a:r>
              </a:p>
              <a:p>
                <a:pPr marL="0" indent="0" algn="just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tr-TR" sz="2100" i="0">
                          <a:solidFill>
                            <a:srgbClr val="292929"/>
                          </a:solidFill>
                          <a:latin typeface="Cambria Math"/>
                        </a:rPr>
                        <m:t>x</m:t>
                      </m:r>
                      <m:r>
                        <a:rPr lang="tr-TR" sz="2100" b="0" i="0" smtClean="0">
                          <a:solidFill>
                            <a:srgbClr val="292929"/>
                          </a:solidFill>
                          <a:latin typeface="Cambria Math"/>
                        </a:rPr>
                        <m:t>[</m:t>
                      </m:r>
                      <m:r>
                        <m:rPr>
                          <m:sty m:val="p"/>
                        </m:rPr>
                        <a:rPr lang="tr-TR" sz="2100" b="0" i="0" smtClean="0">
                          <a:solidFill>
                            <a:srgbClr val="292929"/>
                          </a:solidFill>
                          <a:latin typeface="Cambria Math"/>
                        </a:rPr>
                        <m:t>n</m:t>
                      </m:r>
                      <m:r>
                        <a:rPr lang="tr-TR" sz="2100" b="0" i="0" smtClean="0">
                          <a:solidFill>
                            <a:srgbClr val="292929"/>
                          </a:solidFill>
                          <a:latin typeface="Cambria Math"/>
                        </a:rPr>
                        <m:t>]=</m:t>
                      </m:r>
                      <m:func>
                        <m:funcPr>
                          <m:ctrlPr>
                            <a:rPr lang="tr-TR" sz="2100">
                              <a:solidFill>
                                <a:srgbClr val="292929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2100" i="0">
                              <a:solidFill>
                                <a:srgbClr val="292929"/>
                              </a:solidFill>
                              <a:latin typeface="Cambria Math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tr-TR" sz="2100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2100">
                                      <a:solidFill>
                                        <a:srgbClr val="292929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2100" i="0" smtClean="0">
                                      <a:solidFill>
                                        <a:srgbClr val="292929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Ω</m:t>
                                  </m:r>
                                </m:e>
                                <m:sub>
                                  <m:r>
                                    <a:rPr lang="tr-TR" sz="2100" i="0">
                                      <a:solidFill>
                                        <a:srgbClr val="292929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m:rPr>
                                  <m:sty m:val="p"/>
                                </m:rPr>
                                <a:rPr lang="tr-TR" sz="2100" i="0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  <m:t>t</m:t>
                              </m:r>
                            </m:e>
                          </m:d>
                        </m:e>
                      </m:func>
                      <m:r>
                        <a:rPr lang="tr-TR" sz="2100" i="0">
                          <a:solidFill>
                            <a:srgbClr val="292929"/>
                          </a:solidFill>
                          <a:latin typeface="Cambria Math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tr-TR" sz="2100" i="0">
                          <a:solidFill>
                            <a:srgbClr val="292929"/>
                          </a:solidFill>
                          <a:latin typeface="Cambria Math"/>
                        </a:rPr>
                        <m:t>x</m:t>
                      </m:r>
                      <m:r>
                        <a:rPr lang="tr-TR" sz="2100" b="0" i="0" smtClean="0">
                          <a:solidFill>
                            <a:srgbClr val="292929"/>
                          </a:solidFill>
                          <a:latin typeface="Cambria Math"/>
                        </a:rPr>
                        <m:t>[</m:t>
                      </m:r>
                      <m:r>
                        <m:rPr>
                          <m:sty m:val="p"/>
                        </m:rPr>
                        <a:rPr lang="tr-TR" sz="2100" b="0" i="0" smtClean="0">
                          <a:solidFill>
                            <a:srgbClr val="292929"/>
                          </a:solidFill>
                          <a:latin typeface="Cambria Math"/>
                        </a:rPr>
                        <m:t>n</m:t>
                      </m:r>
                      <m:r>
                        <a:rPr lang="tr-TR" sz="2100" b="0" i="0" smtClean="0">
                          <a:solidFill>
                            <a:srgbClr val="292929"/>
                          </a:solidFill>
                          <a:latin typeface="Cambria Math"/>
                        </a:rPr>
                        <m:t>]=</m:t>
                      </m:r>
                      <m:sSup>
                        <m:sSupPr>
                          <m:ctrlPr>
                            <a:rPr lang="tr-TR" sz="2100">
                              <a:solidFill>
                                <a:srgbClr val="292929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tr-TR" sz="2100" b="0" i="0" smtClean="0">
                              <a:solidFill>
                                <a:srgbClr val="292929"/>
                              </a:solidFill>
                              <a:latin typeface="Cambria Math"/>
                            </a:rPr>
                            <m:t>n</m:t>
                          </m:r>
                          <m:r>
                            <m:rPr>
                              <m:sty m:val="p"/>
                            </m:rPr>
                            <a:rPr lang="tr-TR" sz="2100" i="0">
                              <a:solidFill>
                                <a:srgbClr val="292929"/>
                              </a:solidFill>
                              <a:latin typeface="Cambria Math"/>
                            </a:rPr>
                            <m:t>a</m:t>
                          </m:r>
                        </m:e>
                        <m:sup>
                          <m:d>
                            <m:dPr>
                              <m:begChr m:val="|"/>
                              <m:endChr m:val="|"/>
                              <m:ctrlPr>
                                <a:rPr lang="tr-TR" sz="2100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tr-TR" sz="2100" i="0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  <m:t>n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tr-TR" sz="2100" dirty="0">
                  <a:solidFill>
                    <a:srgbClr val="292929"/>
                  </a:solidFill>
                </a:endParaRPr>
              </a:p>
              <a:p>
                <a:pPr marL="0" indent="0" algn="just" eaLnBrk="1" hangingPunct="1">
                  <a:buNone/>
                </a:pPr>
                <a:r>
                  <a:rPr lang="tr-TR" sz="2100" u="sng" dirty="0">
                    <a:solidFill>
                      <a:srgbClr val="292929"/>
                    </a:solidFill>
                  </a:rPr>
                  <a:t>Exercise</a:t>
                </a:r>
                <a:r>
                  <a:rPr lang="tr-TR" sz="2100" dirty="0">
                    <a:solidFill>
                      <a:srgbClr val="292929"/>
                    </a:solidFill>
                  </a:rPr>
                  <a:t>:</a:t>
                </a:r>
              </a:p>
              <a:p>
                <a:pPr marL="0" indent="0" algn="just" eaLnBrk="1" hangingPunct="1">
                  <a:buNone/>
                </a:pPr>
                <a:r>
                  <a:rPr lang="tr-TR" sz="2100" dirty="0">
                    <a:solidFill>
                      <a:srgbClr val="292929"/>
                    </a:solidFill>
                  </a:rPr>
                  <a:t>Sketch each of these signals to see their symmetries</a:t>
                </a:r>
                <a:r>
                  <a:rPr lang="tr-TR" sz="2100" dirty="0" smtClean="0">
                    <a:solidFill>
                      <a:srgbClr val="292929"/>
                    </a:solidFill>
                  </a:rPr>
                  <a:t>.</a:t>
                </a:r>
              </a:p>
              <a:p>
                <a:pPr marL="0" indent="0" algn="just" eaLnBrk="1" hangingPunct="1">
                  <a:buNone/>
                </a:pPr>
                <a:r>
                  <a:rPr lang="tr-TR" sz="2100" dirty="0" smtClean="0">
                    <a:solidFill>
                      <a:srgbClr val="292929"/>
                    </a:solidFill>
                  </a:rPr>
                  <a:t>Any real-valued signal can be written as the sum of its </a:t>
                </a:r>
                <a:r>
                  <a:rPr lang="tr-TR" sz="2100" dirty="0" smtClean="0">
                    <a:solidFill>
                      <a:srgbClr val="FF0000"/>
                    </a:solidFill>
                  </a:rPr>
                  <a:t>even</a:t>
                </a:r>
                <a:r>
                  <a:rPr lang="tr-TR" sz="2100" dirty="0" smtClean="0">
                    <a:solidFill>
                      <a:srgbClr val="292929"/>
                    </a:solidFill>
                  </a:rPr>
                  <a:t> and </a:t>
                </a:r>
                <a:r>
                  <a:rPr lang="tr-TR" sz="2100" dirty="0" smtClean="0">
                    <a:solidFill>
                      <a:srgbClr val="FF0000"/>
                    </a:solidFill>
                  </a:rPr>
                  <a:t>odd</a:t>
                </a:r>
                <a:r>
                  <a:rPr lang="tr-TR" sz="2100" dirty="0" smtClean="0">
                    <a:solidFill>
                      <a:srgbClr val="292929"/>
                    </a:solidFill>
                  </a:rPr>
                  <a:t> parts. Specifically, we define the </a:t>
                </a:r>
                <a:r>
                  <a:rPr lang="tr-TR" sz="2100" dirty="0" smtClean="0">
                    <a:solidFill>
                      <a:srgbClr val="FF0000"/>
                    </a:solidFill>
                  </a:rPr>
                  <a:t>even part </a:t>
                </a:r>
                <a:r>
                  <a:rPr lang="tr-TR" sz="2100" dirty="0" smtClean="0">
                    <a:solidFill>
                      <a:srgbClr val="292929"/>
                    </a:solidFill>
                  </a:rPr>
                  <a:t>of the signal to be </a:t>
                </a:r>
              </a:p>
              <a:p>
                <a:pPr marL="0" indent="0" algn="just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tr-TR" sz="2100" b="0" i="0" smtClean="0">
                          <a:solidFill>
                            <a:srgbClr val="292929"/>
                          </a:solidFill>
                          <a:latin typeface="Cambria Math"/>
                        </a:rPr>
                        <m:t>Even</m:t>
                      </m:r>
                      <m:r>
                        <a:rPr lang="tr-TR" sz="2100" b="0" i="0" smtClean="0">
                          <a:solidFill>
                            <a:srgbClr val="292929"/>
                          </a:solidFill>
                          <a:latin typeface="Cambria Math"/>
                        </a:rPr>
                        <m:t> </m:t>
                      </m:r>
                      <m:d>
                        <m:dPr>
                          <m:begChr m:val="{"/>
                          <m:endChr m:val="}"/>
                          <m:ctrlPr>
                            <a:rPr lang="tr-TR" sz="2100" b="0" smtClean="0">
                              <a:solidFill>
                                <a:srgbClr val="292929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tr-TR" sz="2100" b="0" i="0" smtClean="0">
                              <a:solidFill>
                                <a:srgbClr val="292929"/>
                              </a:solidFill>
                              <a:latin typeface="Cambria Math"/>
                            </a:rPr>
                            <m:t>x</m:t>
                          </m:r>
                          <m:r>
                            <a:rPr lang="tr-TR" sz="2100" b="0" i="0" smtClean="0">
                              <a:solidFill>
                                <a:srgbClr val="292929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tr-TR" sz="2100" b="0" i="0" smtClean="0">
                              <a:solidFill>
                                <a:srgbClr val="292929"/>
                              </a:solidFill>
                              <a:latin typeface="Cambria Math"/>
                            </a:rPr>
                            <m:t>t</m:t>
                          </m:r>
                          <m:r>
                            <a:rPr lang="tr-TR" sz="2100" b="0" i="0" smtClean="0">
                              <a:solidFill>
                                <a:srgbClr val="292929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d>
                      <m:r>
                        <a:rPr lang="tr-TR" sz="2100" b="0" i="0" smtClean="0">
                          <a:solidFill>
                            <a:srgbClr val="292929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tr-TR" sz="2100" b="0" smtClean="0">
                              <a:solidFill>
                                <a:srgbClr val="292929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tr-TR" sz="2100" b="0" i="0" smtClean="0">
                              <a:solidFill>
                                <a:srgbClr val="292929"/>
                              </a:solidFill>
                              <a:latin typeface="Cambria Math"/>
                            </a:rPr>
                            <m:t>x</m:t>
                          </m:r>
                          <m:d>
                            <m:dPr>
                              <m:ctrlPr>
                                <a:rPr lang="tr-TR" sz="2100" b="0" smtClean="0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tr-TR" sz="2100" b="0" i="0" smtClean="0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  <m:t>t</m:t>
                              </m:r>
                            </m:e>
                          </m:d>
                          <m:r>
                            <a:rPr lang="tr-TR" sz="2100" b="0" i="0" smtClean="0">
                              <a:solidFill>
                                <a:srgbClr val="292929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tr-TR" sz="2100" b="0" i="0" smtClean="0">
                              <a:solidFill>
                                <a:srgbClr val="292929"/>
                              </a:solidFill>
                              <a:latin typeface="Cambria Math"/>
                            </a:rPr>
                            <m:t>x</m:t>
                          </m:r>
                          <m:r>
                            <a:rPr lang="tr-TR" sz="2100" b="0" i="0" smtClean="0">
                              <a:solidFill>
                                <a:srgbClr val="292929"/>
                              </a:solidFill>
                              <a:latin typeface="Cambria Math"/>
                            </a:rPr>
                            <m:t>(−</m:t>
                          </m:r>
                          <m:r>
                            <m:rPr>
                              <m:sty m:val="p"/>
                            </m:rPr>
                            <a:rPr lang="tr-TR" sz="2100" b="0" i="0" smtClean="0">
                              <a:solidFill>
                                <a:srgbClr val="292929"/>
                              </a:solidFill>
                              <a:latin typeface="Cambria Math"/>
                            </a:rPr>
                            <m:t>t</m:t>
                          </m:r>
                          <m:r>
                            <a:rPr lang="tr-TR" sz="2100" b="0" i="0" smtClean="0">
                              <a:solidFill>
                                <a:srgbClr val="292929"/>
                              </a:solidFill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tr-TR" sz="2100" b="0" i="0" smtClean="0">
                              <a:solidFill>
                                <a:srgbClr val="292929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tr-TR" sz="2100" b="0" i="0" smtClean="0">
                          <a:solidFill>
                            <a:srgbClr val="292929"/>
                          </a:solidFill>
                          <a:latin typeface="Cambria Math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tr-TR" sz="2100" b="0" i="0" smtClean="0">
                          <a:solidFill>
                            <a:srgbClr val="292929"/>
                          </a:solidFill>
                          <a:latin typeface="Cambria Math"/>
                        </a:rPr>
                        <m:t>continuous</m:t>
                      </m:r>
                      <m:r>
                        <a:rPr lang="tr-TR" sz="2100" b="0" i="0" smtClean="0">
                          <a:solidFill>
                            <a:srgbClr val="292929"/>
                          </a:solidFill>
                          <a:latin typeface="Cambria Math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tr-TR" sz="2100" b="0" i="0" smtClean="0">
                          <a:solidFill>
                            <a:srgbClr val="292929"/>
                          </a:solidFill>
                          <a:latin typeface="Cambria Math"/>
                        </a:rPr>
                        <m:t>time</m:t>
                      </m:r>
                      <m:r>
                        <a:rPr lang="tr-TR" sz="2100" b="0" i="0" smtClean="0">
                          <a:solidFill>
                            <a:srgbClr val="292929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tr-TR" sz="2100" dirty="0">
                  <a:solidFill>
                    <a:srgbClr val="292929"/>
                  </a:solidFill>
                </a:endParaRPr>
              </a:p>
              <a:p>
                <a:pPr marL="0" indent="0" algn="ctr" eaLnBrk="1" hangingPunct="1">
                  <a:buNone/>
                </a:pPr>
                <a:endParaRPr lang="tr-TR" sz="2100" dirty="0" smtClean="0">
                  <a:solidFill>
                    <a:srgbClr val="292929"/>
                  </a:solidFill>
                </a:endParaRPr>
              </a:p>
              <a:p>
                <a:pPr marL="0" indent="0" algn="ctr" eaLnBrk="1" hangingPunct="1">
                  <a:buNone/>
                </a:pPr>
                <a:endParaRPr lang="tr-TR" sz="2100" dirty="0">
                  <a:solidFill>
                    <a:srgbClr val="292929"/>
                  </a:solidFill>
                </a:endParaRPr>
              </a:p>
              <a:p>
                <a:pPr marL="0" indent="0" algn="ctr" eaLnBrk="1" hangingPunct="1">
                  <a:buNone/>
                </a:pPr>
                <a:endParaRPr lang="tr-TR" sz="2100" dirty="0" smtClean="0">
                  <a:solidFill>
                    <a:srgbClr val="292929"/>
                  </a:solidFill>
                </a:endParaRPr>
              </a:p>
              <a:p>
                <a:pPr marL="0" indent="0" algn="ctr" eaLnBrk="1" hangingPunct="1">
                  <a:buNone/>
                </a:pPr>
                <a:endParaRPr lang="tr-TR" sz="2100" dirty="0">
                  <a:solidFill>
                    <a:srgbClr val="292929"/>
                  </a:solidFill>
                </a:endParaRPr>
              </a:p>
              <a:p>
                <a:pPr marL="0" indent="0" algn="ctr" eaLnBrk="1" hangingPunct="1">
                  <a:buNone/>
                </a:pPr>
                <a:endParaRPr lang="tr-TR" sz="2100" dirty="0" smtClean="0">
                  <a:solidFill>
                    <a:srgbClr val="292929"/>
                  </a:solidFill>
                </a:endParaRPr>
              </a:p>
              <a:p>
                <a:pPr marL="0" indent="0" algn="ctr" eaLnBrk="1" hangingPunct="1">
                  <a:buNone/>
                </a:pPr>
                <a:endParaRPr lang="tr-TR" sz="2100" dirty="0">
                  <a:solidFill>
                    <a:srgbClr val="292929"/>
                  </a:solidFill>
                </a:endParaRPr>
              </a:p>
              <a:p>
                <a:pPr marL="0" indent="0" algn="ctr" eaLnBrk="1" hangingPunct="1">
                  <a:buNone/>
                </a:pPr>
                <a:endParaRPr lang="tr-TR" sz="2100" dirty="0" smtClean="0">
                  <a:solidFill>
                    <a:srgbClr val="292929"/>
                  </a:solidFill>
                </a:endParaRPr>
              </a:p>
              <a:p>
                <a:pPr marL="0" indent="0" algn="ctr" eaLnBrk="1" hangingPunct="1">
                  <a:buNone/>
                </a:pPr>
                <a:endParaRPr lang="tr-TR" sz="2100" dirty="0" smtClean="0">
                  <a:solidFill>
                    <a:srgbClr val="292929"/>
                  </a:solidFill>
                </a:endParaRPr>
              </a:p>
              <a:p>
                <a:pPr marL="0" indent="0" algn="ctr" eaLnBrk="1" hangingPunct="1">
                  <a:buNone/>
                </a:pPr>
                <a:endParaRPr lang="tr-TR" sz="2100" dirty="0" smtClean="0">
                  <a:solidFill>
                    <a:srgbClr val="292929"/>
                  </a:solidFill>
                </a:endParaRPr>
              </a:p>
              <a:p>
                <a:pPr marL="0" indent="0" algn="just" eaLnBrk="1" hangingPunct="1">
                  <a:buNone/>
                </a:pPr>
                <a:endParaRPr lang="tr-TR" sz="2100" dirty="0" smtClean="0">
                  <a:solidFill>
                    <a:srgbClr val="292929"/>
                  </a:solidFill>
                </a:endParaRPr>
              </a:p>
              <a:p>
                <a:pPr marL="0" indent="0" algn="ctr" eaLnBrk="1" hangingPunct="1">
                  <a:buNone/>
                </a:pPr>
                <a:endParaRPr lang="tr-TR" sz="2100" dirty="0">
                  <a:solidFill>
                    <a:srgbClr val="292929"/>
                  </a:solidFill>
                </a:endParaRPr>
              </a:p>
              <a:p>
                <a:pPr marL="0" indent="0" algn="ctr" eaLnBrk="1" hangingPunct="1">
                  <a:buNone/>
                </a:pPr>
                <a:endParaRPr lang="tr-TR" sz="2100" dirty="0">
                  <a:solidFill>
                    <a:srgbClr val="292929"/>
                  </a:solidFill>
                </a:endParaRPr>
              </a:p>
              <a:p>
                <a:pPr marL="0" indent="0" algn="just" eaLnBrk="1" hangingPunct="1">
                  <a:buNone/>
                </a:pPr>
                <a:endParaRPr lang="tr-TR" sz="2100" dirty="0" smtClean="0">
                  <a:solidFill>
                    <a:srgbClr val="292929"/>
                  </a:solidFill>
                </a:endParaRPr>
              </a:p>
            </p:txBody>
          </p:sp>
        </mc:Choice>
        <mc:Fallback>
          <p:sp>
            <p:nvSpPr>
              <p:cNvPr id="3" name="Rectangle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52600" y="1676400"/>
                <a:ext cx="5943600" cy="4800600"/>
              </a:xfrm>
              <a:prstGeom prst="rect">
                <a:avLst/>
              </a:prstGeom>
              <a:blipFill rotWithShape="1">
                <a:blip r:embed="rId2"/>
                <a:stretch>
                  <a:fillRect l="-1231" t="-761" r="-123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58275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533400" y="6611938"/>
            <a:ext cx="8610600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000" dirty="0">
                <a:solidFill>
                  <a:schemeClr val="bg1"/>
                </a:solidFill>
              </a:rPr>
              <a:t>Copyright 20</a:t>
            </a:r>
            <a:r>
              <a:rPr lang="tr-TR" sz="1000" dirty="0">
                <a:solidFill>
                  <a:schemeClr val="bg1"/>
                </a:solidFill>
              </a:rPr>
              <a:t>12</a:t>
            </a:r>
            <a:r>
              <a:rPr lang="en-US" sz="1000" dirty="0">
                <a:solidFill>
                  <a:schemeClr val="bg1"/>
                </a:solidFill>
              </a:rPr>
              <a:t> | </a:t>
            </a:r>
            <a:r>
              <a:rPr lang="tr-TR" sz="1000" dirty="0">
                <a:solidFill>
                  <a:schemeClr val="bg1"/>
                </a:solidFill>
              </a:rPr>
              <a:t>Instructor: Dr. Gülden Köktürk</a:t>
            </a:r>
            <a:r>
              <a:rPr lang="en-US" sz="1000" dirty="0">
                <a:solidFill>
                  <a:schemeClr val="bg1"/>
                </a:solidFill>
              </a:rPr>
              <a:t> | </a:t>
            </a:r>
            <a:r>
              <a:rPr lang="tr-TR" sz="1000" dirty="0">
                <a:solidFill>
                  <a:schemeClr val="bg1"/>
                </a:solidFill>
              </a:rPr>
              <a:t>EED1004-INTRODUCTION TO SIGNAL PROCESSING</a:t>
            </a:r>
            <a:endParaRPr lang="en-US" sz="8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34"/>
              <p:cNvSpPr txBox="1">
                <a:spLocks noChangeArrowheads="1"/>
              </p:cNvSpPr>
              <p:nvPr/>
            </p:nvSpPr>
            <p:spPr bwMode="auto">
              <a:xfrm>
                <a:off x="1752600" y="1676400"/>
                <a:ext cx="5562600" cy="4800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 algn="just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tr-TR" sz="2100" i="0" smtClean="0">
                          <a:solidFill>
                            <a:srgbClr val="292929"/>
                          </a:solidFill>
                          <a:latin typeface="Cambria Math"/>
                        </a:rPr>
                        <m:t>Even</m:t>
                      </m:r>
                      <m:r>
                        <a:rPr lang="tr-TR" sz="2100" i="0" smtClean="0">
                          <a:solidFill>
                            <a:srgbClr val="292929"/>
                          </a:solidFill>
                          <a:latin typeface="Cambria Math"/>
                        </a:rPr>
                        <m:t> </m:t>
                      </m:r>
                      <m:d>
                        <m:dPr>
                          <m:begChr m:val="{"/>
                          <m:endChr m:val="}"/>
                          <m:ctrlPr>
                            <a:rPr lang="tr-TR" sz="2100">
                              <a:solidFill>
                                <a:srgbClr val="292929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tr-TR" sz="2100" i="0">
                              <a:solidFill>
                                <a:srgbClr val="292929"/>
                              </a:solidFill>
                              <a:latin typeface="Cambria Math"/>
                            </a:rPr>
                            <m:t>x</m:t>
                          </m:r>
                          <m:r>
                            <a:rPr lang="tr-TR" sz="2100" b="0" i="0" smtClean="0">
                              <a:solidFill>
                                <a:srgbClr val="292929"/>
                              </a:solidFill>
                              <a:latin typeface="Cambria Math"/>
                            </a:rPr>
                            <m:t>[</m:t>
                          </m:r>
                          <m:r>
                            <m:rPr>
                              <m:sty m:val="p"/>
                            </m:rPr>
                            <a:rPr lang="tr-TR" sz="2100" b="0" i="0" smtClean="0">
                              <a:solidFill>
                                <a:srgbClr val="292929"/>
                              </a:solidFill>
                              <a:latin typeface="Cambria Math"/>
                            </a:rPr>
                            <m:t>n</m:t>
                          </m:r>
                          <m:r>
                            <a:rPr lang="tr-TR" sz="2100" b="0" i="0" smtClean="0">
                              <a:solidFill>
                                <a:srgbClr val="292929"/>
                              </a:solidFill>
                              <a:latin typeface="Cambria Math"/>
                            </a:rPr>
                            <m:t>]</m:t>
                          </m:r>
                        </m:e>
                      </m:d>
                      <m:r>
                        <a:rPr lang="tr-TR" sz="2100" i="0">
                          <a:solidFill>
                            <a:srgbClr val="292929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tr-TR" sz="2100">
                              <a:solidFill>
                                <a:srgbClr val="292929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tr-TR" sz="2100" i="0">
                              <a:solidFill>
                                <a:srgbClr val="292929"/>
                              </a:solidFill>
                              <a:latin typeface="Cambria Math"/>
                            </a:rPr>
                            <m:t>x</m:t>
                          </m:r>
                          <m:r>
                            <a:rPr lang="tr-TR" sz="2100" b="0" i="0" smtClean="0">
                              <a:solidFill>
                                <a:srgbClr val="292929"/>
                              </a:solidFill>
                              <a:latin typeface="Cambria Math"/>
                            </a:rPr>
                            <m:t>[</m:t>
                          </m:r>
                          <m:r>
                            <m:rPr>
                              <m:sty m:val="p"/>
                            </m:rPr>
                            <a:rPr lang="tr-TR" sz="2100" b="0" i="0" smtClean="0">
                              <a:solidFill>
                                <a:srgbClr val="292929"/>
                              </a:solidFill>
                              <a:latin typeface="Cambria Math"/>
                            </a:rPr>
                            <m:t>n</m:t>
                          </m:r>
                          <m:r>
                            <a:rPr lang="tr-TR" sz="2100" b="0" i="0" smtClean="0">
                              <a:solidFill>
                                <a:srgbClr val="292929"/>
                              </a:solidFill>
                              <a:latin typeface="Cambria Math"/>
                            </a:rPr>
                            <m:t>]+</m:t>
                          </m:r>
                          <m:r>
                            <m:rPr>
                              <m:sty m:val="p"/>
                            </m:rPr>
                            <a:rPr lang="tr-TR" sz="2100" i="0">
                              <a:solidFill>
                                <a:srgbClr val="292929"/>
                              </a:solidFill>
                              <a:latin typeface="Cambria Math"/>
                            </a:rPr>
                            <m:t>x</m:t>
                          </m:r>
                          <m:r>
                            <a:rPr lang="tr-TR" sz="2100" b="0" i="0" smtClean="0">
                              <a:solidFill>
                                <a:srgbClr val="292929"/>
                              </a:solidFill>
                              <a:latin typeface="Cambria Math"/>
                            </a:rPr>
                            <m:t>[</m:t>
                          </m:r>
                          <m:r>
                            <a:rPr lang="tr-TR" sz="2100" i="0">
                              <a:solidFill>
                                <a:srgbClr val="292929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tr-TR" sz="2100" b="0" i="0" smtClean="0">
                              <a:solidFill>
                                <a:srgbClr val="292929"/>
                              </a:solidFill>
                              <a:latin typeface="Cambria Math"/>
                            </a:rPr>
                            <m:t>n</m:t>
                          </m:r>
                          <m:r>
                            <a:rPr lang="tr-TR" sz="2100" b="0" i="0" smtClean="0">
                              <a:solidFill>
                                <a:srgbClr val="292929"/>
                              </a:solidFill>
                              <a:latin typeface="Cambria Math"/>
                            </a:rPr>
                            <m:t>]</m:t>
                          </m:r>
                        </m:num>
                        <m:den>
                          <m:r>
                            <a:rPr lang="tr-TR" sz="2100" i="0">
                              <a:solidFill>
                                <a:srgbClr val="292929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tr-TR" sz="2100" i="0">
                          <a:solidFill>
                            <a:srgbClr val="292929"/>
                          </a:solidFill>
                          <a:latin typeface="Cambria Math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tr-TR" sz="2100" b="0" i="0" smtClean="0">
                          <a:solidFill>
                            <a:srgbClr val="292929"/>
                          </a:solidFill>
                          <a:latin typeface="Cambria Math"/>
                        </a:rPr>
                        <m:t>discrete</m:t>
                      </m:r>
                      <m:r>
                        <a:rPr lang="tr-TR" sz="2100">
                          <a:solidFill>
                            <a:srgbClr val="292929"/>
                          </a:solidFill>
                          <a:latin typeface="Cambria Math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tr-TR" sz="2100">
                          <a:solidFill>
                            <a:srgbClr val="292929"/>
                          </a:solidFill>
                          <a:latin typeface="Cambria Math"/>
                        </a:rPr>
                        <m:t>time</m:t>
                      </m:r>
                      <m:r>
                        <a:rPr lang="tr-TR" sz="2100">
                          <a:solidFill>
                            <a:srgbClr val="292929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tr-TR" sz="2100" dirty="0">
                  <a:solidFill>
                    <a:srgbClr val="292929"/>
                  </a:solidFill>
                </a:endParaRPr>
              </a:p>
              <a:p>
                <a:pPr marL="0" indent="0" algn="just" eaLnBrk="1" hangingPunct="1">
                  <a:buNone/>
                </a:pPr>
                <a:r>
                  <a:rPr lang="tr-TR" sz="2100" dirty="0">
                    <a:solidFill>
                      <a:srgbClr val="292929"/>
                    </a:solidFill>
                  </a:rPr>
                  <a:t>a</a:t>
                </a:r>
                <a:r>
                  <a:rPr lang="tr-TR" sz="2100" dirty="0" smtClean="0">
                    <a:solidFill>
                      <a:srgbClr val="292929"/>
                    </a:solidFill>
                  </a:rPr>
                  <a:t>nd the </a:t>
                </a:r>
                <a:r>
                  <a:rPr lang="tr-TR" sz="2100" dirty="0" smtClean="0">
                    <a:solidFill>
                      <a:srgbClr val="FF0000"/>
                    </a:solidFill>
                  </a:rPr>
                  <a:t>odd part </a:t>
                </a:r>
                <a:r>
                  <a:rPr lang="tr-TR" sz="2100" dirty="0" smtClean="0">
                    <a:solidFill>
                      <a:srgbClr val="292929"/>
                    </a:solidFill>
                  </a:rPr>
                  <a:t>to be</a:t>
                </a:r>
                <a:endParaRPr lang="tr-TR" sz="2100" dirty="0">
                  <a:solidFill>
                    <a:srgbClr val="292929"/>
                  </a:solidFill>
                </a:endParaRPr>
              </a:p>
              <a:p>
                <a:pPr marL="0" indent="0" algn="just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tr-TR" sz="2100" b="0" i="0" smtClean="0">
                          <a:solidFill>
                            <a:srgbClr val="292929"/>
                          </a:solidFill>
                          <a:latin typeface="Cambria Math"/>
                        </a:rPr>
                        <m:t>Odd</m:t>
                      </m:r>
                      <m:r>
                        <a:rPr lang="tr-TR" sz="2100">
                          <a:solidFill>
                            <a:srgbClr val="292929"/>
                          </a:solidFill>
                          <a:latin typeface="Cambria Math"/>
                        </a:rPr>
                        <m:t> </m:t>
                      </m:r>
                      <m:d>
                        <m:dPr>
                          <m:begChr m:val="{"/>
                          <m:endChr m:val="}"/>
                          <m:ctrlPr>
                            <a:rPr lang="tr-TR" sz="2100" i="1">
                              <a:solidFill>
                                <a:srgbClr val="292929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tr-TR" sz="2100">
                              <a:solidFill>
                                <a:srgbClr val="292929"/>
                              </a:solidFill>
                              <a:latin typeface="Cambria Math"/>
                            </a:rPr>
                            <m:t>x</m:t>
                          </m:r>
                          <m:r>
                            <a:rPr lang="tr-TR" sz="2100">
                              <a:solidFill>
                                <a:srgbClr val="292929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tr-TR" sz="2100">
                              <a:solidFill>
                                <a:srgbClr val="292929"/>
                              </a:solidFill>
                              <a:latin typeface="Cambria Math"/>
                            </a:rPr>
                            <m:t>t</m:t>
                          </m:r>
                          <m:r>
                            <a:rPr lang="tr-TR" sz="2100">
                              <a:solidFill>
                                <a:srgbClr val="292929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d>
                      <m:r>
                        <a:rPr lang="tr-TR" sz="2100">
                          <a:solidFill>
                            <a:srgbClr val="292929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tr-TR" sz="2100" i="1">
                              <a:solidFill>
                                <a:srgbClr val="292929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tr-TR" sz="2100">
                              <a:solidFill>
                                <a:srgbClr val="292929"/>
                              </a:solidFill>
                              <a:latin typeface="Cambria Math"/>
                            </a:rPr>
                            <m:t>x</m:t>
                          </m:r>
                          <m:d>
                            <m:dPr>
                              <m:ctrlPr>
                                <a:rPr lang="tr-TR" sz="2100" i="1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tr-TR" sz="2100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  <m:t>t</m:t>
                              </m:r>
                            </m:e>
                          </m:d>
                          <m:r>
                            <a:rPr lang="tr-TR" sz="2100" b="0" i="0" smtClean="0">
                              <a:solidFill>
                                <a:srgbClr val="292929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tr-TR" sz="2100">
                              <a:solidFill>
                                <a:srgbClr val="292929"/>
                              </a:solidFill>
                              <a:latin typeface="Cambria Math"/>
                            </a:rPr>
                            <m:t>x</m:t>
                          </m:r>
                          <m:r>
                            <a:rPr lang="tr-TR" sz="2100">
                              <a:solidFill>
                                <a:srgbClr val="292929"/>
                              </a:solidFill>
                              <a:latin typeface="Cambria Math"/>
                            </a:rPr>
                            <m:t>(−</m:t>
                          </m:r>
                          <m:r>
                            <m:rPr>
                              <m:sty m:val="p"/>
                            </m:rPr>
                            <a:rPr lang="tr-TR" sz="2100">
                              <a:solidFill>
                                <a:srgbClr val="292929"/>
                              </a:solidFill>
                              <a:latin typeface="Cambria Math"/>
                            </a:rPr>
                            <m:t>t</m:t>
                          </m:r>
                          <m:r>
                            <a:rPr lang="tr-TR" sz="2100">
                              <a:solidFill>
                                <a:srgbClr val="292929"/>
                              </a:solidFill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tr-TR" sz="2100">
                              <a:solidFill>
                                <a:srgbClr val="292929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tr-TR" sz="2100">
                          <a:solidFill>
                            <a:srgbClr val="292929"/>
                          </a:solidFill>
                          <a:latin typeface="Cambria Math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tr-TR" sz="2100">
                          <a:solidFill>
                            <a:srgbClr val="292929"/>
                          </a:solidFill>
                          <a:latin typeface="Cambria Math"/>
                        </a:rPr>
                        <m:t>continuous</m:t>
                      </m:r>
                      <m:r>
                        <a:rPr lang="tr-TR" sz="2100">
                          <a:solidFill>
                            <a:srgbClr val="292929"/>
                          </a:solidFill>
                          <a:latin typeface="Cambria Math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tr-TR" sz="2100">
                          <a:solidFill>
                            <a:srgbClr val="292929"/>
                          </a:solidFill>
                          <a:latin typeface="Cambria Math"/>
                        </a:rPr>
                        <m:t>time</m:t>
                      </m:r>
                      <m:r>
                        <a:rPr lang="tr-TR" sz="2100">
                          <a:solidFill>
                            <a:srgbClr val="292929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tr-TR" sz="2100" dirty="0">
                  <a:solidFill>
                    <a:srgbClr val="292929"/>
                  </a:solidFill>
                </a:endParaRPr>
              </a:p>
              <a:p>
                <a:pPr marL="0" indent="0" algn="just" eaLnBrk="1" hangingPunct="1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tr-TR" sz="2100" b="0" i="0" smtClean="0">
                        <a:solidFill>
                          <a:srgbClr val="292929"/>
                        </a:solidFill>
                        <a:latin typeface="Cambria Math"/>
                      </a:rPr>
                      <m:t>Odd</m:t>
                    </m:r>
                    <m:r>
                      <a:rPr lang="tr-TR" sz="2100">
                        <a:solidFill>
                          <a:srgbClr val="292929"/>
                        </a:solidFill>
                        <a:latin typeface="Cambria Math"/>
                      </a:rPr>
                      <m:t> </m:t>
                    </m:r>
                    <m:d>
                      <m:dPr>
                        <m:begChr m:val="{"/>
                        <m:endChr m:val="}"/>
                        <m:ctrlPr>
                          <a:rPr lang="tr-TR" sz="2100" i="1">
                            <a:solidFill>
                              <a:srgbClr val="292929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tr-TR" sz="2100">
                            <a:solidFill>
                              <a:srgbClr val="292929"/>
                            </a:solidFill>
                            <a:latin typeface="Cambria Math"/>
                          </a:rPr>
                          <m:t>x</m:t>
                        </m:r>
                        <m:r>
                          <a:rPr lang="tr-TR" sz="2100">
                            <a:solidFill>
                              <a:srgbClr val="292929"/>
                            </a:solidFill>
                            <a:latin typeface="Cambria Math"/>
                          </a:rPr>
                          <m:t>[</m:t>
                        </m:r>
                        <m:r>
                          <m:rPr>
                            <m:sty m:val="p"/>
                          </m:rPr>
                          <a:rPr lang="tr-TR" sz="2100">
                            <a:solidFill>
                              <a:srgbClr val="292929"/>
                            </a:solidFill>
                            <a:latin typeface="Cambria Math"/>
                          </a:rPr>
                          <m:t>n</m:t>
                        </m:r>
                        <m:r>
                          <a:rPr lang="tr-TR" sz="2100">
                            <a:solidFill>
                              <a:srgbClr val="292929"/>
                            </a:solidFill>
                            <a:latin typeface="Cambria Math"/>
                          </a:rPr>
                          <m:t>]</m:t>
                        </m:r>
                      </m:e>
                    </m:d>
                    <m:r>
                      <a:rPr lang="tr-TR" sz="2100">
                        <a:solidFill>
                          <a:srgbClr val="292929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tr-TR" sz="2100" i="1">
                            <a:solidFill>
                              <a:srgbClr val="292929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tr-TR" sz="2100">
                            <a:solidFill>
                              <a:srgbClr val="292929"/>
                            </a:solidFill>
                            <a:latin typeface="Cambria Math"/>
                          </a:rPr>
                          <m:t>x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tr-TR" sz="2100">
                                <a:solidFill>
                                  <a:srgbClr val="292929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tr-TR" sz="2100">
                                <a:solidFill>
                                  <a:srgbClr val="292929"/>
                                </a:solidFill>
                                <a:latin typeface="Cambria Math"/>
                              </a:rPr>
                              <m:t>n</m:t>
                            </m:r>
                          </m:e>
                        </m:d>
                        <m:r>
                          <a:rPr lang="tr-TR" sz="2100" b="0" i="0" smtClean="0">
                            <a:solidFill>
                              <a:srgbClr val="292929"/>
                            </a:solidFill>
                            <a:latin typeface="Cambria Math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tr-TR" sz="2100">
                            <a:solidFill>
                              <a:srgbClr val="292929"/>
                            </a:solidFill>
                            <a:latin typeface="Cambria Math"/>
                          </a:rPr>
                          <m:t>x</m:t>
                        </m:r>
                        <m:r>
                          <a:rPr lang="tr-TR" sz="2100">
                            <a:solidFill>
                              <a:srgbClr val="292929"/>
                            </a:solidFill>
                            <a:latin typeface="Cambria Math"/>
                          </a:rPr>
                          <m:t>[</m:t>
                        </m:r>
                        <m:r>
                          <a:rPr lang="tr-TR" sz="2100">
                            <a:solidFill>
                              <a:srgbClr val="292929"/>
                            </a:solidFill>
                            <a:latin typeface="Cambria Math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tr-TR" sz="2100">
                            <a:solidFill>
                              <a:srgbClr val="292929"/>
                            </a:solidFill>
                            <a:latin typeface="Cambria Math"/>
                          </a:rPr>
                          <m:t>n</m:t>
                        </m:r>
                        <m:r>
                          <a:rPr lang="tr-TR" sz="2100">
                            <a:solidFill>
                              <a:srgbClr val="292929"/>
                            </a:solidFill>
                            <a:latin typeface="Cambria Math"/>
                          </a:rPr>
                          <m:t>]</m:t>
                        </m:r>
                      </m:num>
                      <m:den>
                        <m:r>
                          <a:rPr lang="tr-TR" sz="2100">
                            <a:solidFill>
                              <a:srgbClr val="292929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tr-TR" sz="2100">
                        <a:solidFill>
                          <a:srgbClr val="292929"/>
                        </a:solidFill>
                        <a:latin typeface="Cambria Math"/>
                      </a:rPr>
                      <m:t> (</m:t>
                    </m:r>
                    <m:r>
                      <m:rPr>
                        <m:sty m:val="p"/>
                      </m:rPr>
                      <a:rPr lang="tr-TR" sz="2100">
                        <a:solidFill>
                          <a:srgbClr val="292929"/>
                        </a:solidFill>
                        <a:latin typeface="Cambria Math"/>
                      </a:rPr>
                      <m:t>discrete</m:t>
                    </m:r>
                    <m:r>
                      <a:rPr lang="tr-TR" sz="2100">
                        <a:solidFill>
                          <a:srgbClr val="292929"/>
                        </a:solidFill>
                        <a:latin typeface="Cambria Math"/>
                      </a:rPr>
                      <m:t>−</m:t>
                    </m:r>
                    <m:r>
                      <m:rPr>
                        <m:sty m:val="p"/>
                      </m:rPr>
                      <a:rPr lang="tr-TR" sz="2100">
                        <a:solidFill>
                          <a:srgbClr val="292929"/>
                        </a:solidFill>
                        <a:latin typeface="Cambria Math"/>
                      </a:rPr>
                      <m:t>time</m:t>
                    </m:r>
                  </m:oMath>
                </a14:m>
                <a:r>
                  <a:rPr lang="tr-TR" sz="2100" dirty="0" smtClean="0">
                    <a:solidFill>
                      <a:srgbClr val="292929"/>
                    </a:solidFill>
                  </a:rPr>
                  <a:t>)</a:t>
                </a:r>
              </a:p>
              <a:p>
                <a:pPr marL="0" indent="0" algn="just" eaLnBrk="1" hangingPunct="1">
                  <a:buNone/>
                </a:pPr>
                <a:r>
                  <a:rPr lang="tr-TR" sz="2100" dirty="0" smtClean="0">
                    <a:solidFill>
                      <a:srgbClr val="292929"/>
                    </a:solidFill>
                  </a:rPr>
                  <a:t>Verify that even part is indeed even and the odd part is odd. Also, note that </a:t>
                </a:r>
              </a:p>
              <a:p>
                <a:pPr marL="0" indent="0" algn="just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tr-TR" sz="2100" b="0" i="0" smtClean="0">
                          <a:solidFill>
                            <a:srgbClr val="292929"/>
                          </a:solidFill>
                          <a:latin typeface="Cambria Math"/>
                        </a:rPr>
                        <m:t>x</m:t>
                      </m:r>
                      <m:d>
                        <m:dPr>
                          <m:ctrlPr>
                            <a:rPr lang="tr-TR" sz="2100" b="0" smtClean="0">
                              <a:solidFill>
                                <a:srgbClr val="292929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tr-TR" sz="2100" b="0" i="0" smtClean="0">
                              <a:solidFill>
                                <a:srgbClr val="292929"/>
                              </a:solidFill>
                              <a:latin typeface="Cambria Math"/>
                            </a:rPr>
                            <m:t>t</m:t>
                          </m:r>
                        </m:e>
                      </m:d>
                      <m:r>
                        <a:rPr lang="tr-TR" sz="2100" b="0" i="0" smtClean="0">
                          <a:solidFill>
                            <a:srgbClr val="292929"/>
                          </a:solidFill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tr-TR" sz="2100" b="0" i="0" smtClean="0">
                          <a:solidFill>
                            <a:srgbClr val="292929"/>
                          </a:solidFill>
                          <a:latin typeface="Cambria Math"/>
                        </a:rPr>
                        <m:t>Even</m:t>
                      </m:r>
                      <m:d>
                        <m:dPr>
                          <m:begChr m:val="{"/>
                          <m:endChr m:val="}"/>
                          <m:ctrlPr>
                            <a:rPr lang="tr-TR" sz="2100" b="0" smtClean="0">
                              <a:solidFill>
                                <a:srgbClr val="292929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tr-TR" sz="2100" b="0" i="0" smtClean="0">
                              <a:solidFill>
                                <a:srgbClr val="292929"/>
                              </a:solidFill>
                              <a:latin typeface="Cambria Math"/>
                            </a:rPr>
                            <m:t>x</m:t>
                          </m:r>
                          <m:r>
                            <a:rPr lang="tr-TR" sz="2100" b="0" i="0" smtClean="0">
                              <a:solidFill>
                                <a:srgbClr val="292929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tr-TR" sz="2100" b="0" i="0" smtClean="0">
                              <a:solidFill>
                                <a:srgbClr val="292929"/>
                              </a:solidFill>
                              <a:latin typeface="Cambria Math"/>
                            </a:rPr>
                            <m:t>t</m:t>
                          </m:r>
                          <m:r>
                            <a:rPr lang="tr-TR" sz="2100" b="0" i="0" smtClean="0">
                              <a:solidFill>
                                <a:srgbClr val="292929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d>
                      <m:r>
                        <a:rPr lang="tr-TR" sz="2100" b="0" i="0" smtClean="0">
                          <a:solidFill>
                            <a:srgbClr val="292929"/>
                          </a:solidFill>
                          <a:latin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tr-TR" sz="2100" b="0" i="0" smtClean="0">
                          <a:solidFill>
                            <a:srgbClr val="292929"/>
                          </a:solidFill>
                          <a:latin typeface="Cambria Math"/>
                        </a:rPr>
                        <m:t>Odd</m:t>
                      </m:r>
                      <m:d>
                        <m:dPr>
                          <m:begChr m:val="{"/>
                          <m:endChr m:val="}"/>
                          <m:ctrlPr>
                            <a:rPr lang="tr-TR" sz="2100" b="0" smtClean="0">
                              <a:solidFill>
                                <a:srgbClr val="292929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tr-TR" sz="2100" b="0" i="0" smtClean="0">
                              <a:solidFill>
                                <a:srgbClr val="292929"/>
                              </a:solidFill>
                              <a:latin typeface="Cambria Math"/>
                            </a:rPr>
                            <m:t>x</m:t>
                          </m:r>
                          <m:r>
                            <a:rPr lang="tr-TR" sz="2100" b="0" i="0" smtClean="0">
                              <a:solidFill>
                                <a:srgbClr val="292929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tr-TR" sz="2100" b="0" i="0" smtClean="0">
                              <a:solidFill>
                                <a:srgbClr val="292929"/>
                              </a:solidFill>
                              <a:latin typeface="Cambria Math"/>
                            </a:rPr>
                            <m:t>t</m:t>
                          </m:r>
                          <m:r>
                            <a:rPr lang="tr-TR" sz="2100" b="0" i="0" smtClean="0">
                              <a:solidFill>
                                <a:srgbClr val="292929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tr-TR" sz="2100" dirty="0">
                  <a:solidFill>
                    <a:srgbClr val="292929"/>
                  </a:solidFill>
                </a:endParaRPr>
              </a:p>
              <a:p>
                <a:pPr marL="0" indent="0" algn="just" eaLnBrk="1" hangingPunct="1">
                  <a:buNone/>
                </a:pPr>
                <a:r>
                  <a:rPr lang="tr-TR" sz="2100" dirty="0" smtClean="0">
                    <a:solidFill>
                      <a:srgbClr val="292929"/>
                    </a:solidFill>
                  </a:rPr>
                  <a:t>and</a:t>
                </a:r>
              </a:p>
              <a:p>
                <a:pPr marL="0" indent="0" algn="just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tr-TR" sz="2100" i="0">
                          <a:solidFill>
                            <a:srgbClr val="292929"/>
                          </a:solidFill>
                          <a:latin typeface="Cambria Math"/>
                        </a:rPr>
                        <m:t>x</m:t>
                      </m:r>
                      <m:r>
                        <a:rPr lang="tr-TR" sz="2100" b="0" i="0" smtClean="0">
                          <a:solidFill>
                            <a:srgbClr val="292929"/>
                          </a:solidFill>
                          <a:latin typeface="Cambria Math"/>
                        </a:rPr>
                        <m:t>[</m:t>
                      </m:r>
                      <m:r>
                        <m:rPr>
                          <m:sty m:val="p"/>
                        </m:rPr>
                        <a:rPr lang="tr-TR" sz="2100" b="0" i="0" smtClean="0">
                          <a:solidFill>
                            <a:srgbClr val="292929"/>
                          </a:solidFill>
                          <a:latin typeface="Cambria Math"/>
                        </a:rPr>
                        <m:t>n</m:t>
                      </m:r>
                      <m:r>
                        <a:rPr lang="tr-TR" sz="2100" b="0" i="0" smtClean="0">
                          <a:solidFill>
                            <a:srgbClr val="292929"/>
                          </a:solidFill>
                          <a:latin typeface="Cambria Math"/>
                        </a:rPr>
                        <m:t>]=</m:t>
                      </m:r>
                      <m:r>
                        <m:rPr>
                          <m:sty m:val="p"/>
                        </m:rPr>
                        <a:rPr lang="tr-TR" sz="2100" i="0">
                          <a:solidFill>
                            <a:srgbClr val="292929"/>
                          </a:solidFill>
                          <a:latin typeface="Cambria Math"/>
                        </a:rPr>
                        <m:t>Even</m:t>
                      </m:r>
                      <m:d>
                        <m:dPr>
                          <m:begChr m:val="{"/>
                          <m:endChr m:val="}"/>
                          <m:ctrlPr>
                            <a:rPr lang="tr-TR" sz="2100">
                              <a:solidFill>
                                <a:srgbClr val="292929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tr-TR" sz="2100" b="0" i="0" smtClean="0">
                              <a:solidFill>
                                <a:srgbClr val="292929"/>
                              </a:solidFill>
                              <a:latin typeface="Cambria Math"/>
                            </a:rPr>
                            <m:t>x</m:t>
                          </m:r>
                          <m:r>
                            <a:rPr lang="tr-TR" sz="2100" b="0" i="0" smtClean="0">
                              <a:solidFill>
                                <a:srgbClr val="292929"/>
                              </a:solidFill>
                              <a:latin typeface="Cambria Math"/>
                            </a:rPr>
                            <m:t>[</m:t>
                          </m:r>
                          <m:r>
                            <m:rPr>
                              <m:sty m:val="p"/>
                            </m:rPr>
                            <a:rPr lang="tr-TR" sz="2100" b="0" i="0" smtClean="0">
                              <a:solidFill>
                                <a:srgbClr val="292929"/>
                              </a:solidFill>
                              <a:latin typeface="Cambria Math"/>
                            </a:rPr>
                            <m:t>n</m:t>
                          </m:r>
                          <m:r>
                            <a:rPr lang="tr-TR" sz="2100" b="0" i="0" smtClean="0">
                              <a:solidFill>
                                <a:srgbClr val="292929"/>
                              </a:solidFill>
                              <a:latin typeface="Cambria Math"/>
                            </a:rPr>
                            <m:t>]</m:t>
                          </m:r>
                        </m:e>
                      </m:d>
                      <m:r>
                        <a:rPr lang="tr-TR" sz="2100" i="0">
                          <a:solidFill>
                            <a:srgbClr val="292929"/>
                          </a:solidFill>
                          <a:latin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tr-TR" sz="2100" i="0">
                          <a:solidFill>
                            <a:srgbClr val="292929"/>
                          </a:solidFill>
                          <a:latin typeface="Cambria Math"/>
                        </a:rPr>
                        <m:t>Odd</m:t>
                      </m:r>
                      <m:d>
                        <m:dPr>
                          <m:begChr m:val="{"/>
                          <m:endChr m:val="}"/>
                          <m:ctrlPr>
                            <a:rPr lang="tr-TR" sz="2100">
                              <a:solidFill>
                                <a:srgbClr val="292929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tr-TR" sz="2100" i="0">
                              <a:solidFill>
                                <a:srgbClr val="292929"/>
                              </a:solidFill>
                              <a:latin typeface="Cambria Math"/>
                            </a:rPr>
                            <m:t>x</m:t>
                          </m:r>
                          <m:r>
                            <a:rPr lang="tr-TR" sz="2100" b="0" i="0" smtClean="0">
                              <a:solidFill>
                                <a:srgbClr val="292929"/>
                              </a:solidFill>
                              <a:latin typeface="Cambria Math"/>
                            </a:rPr>
                            <m:t>[</m:t>
                          </m:r>
                          <m:r>
                            <m:rPr>
                              <m:sty m:val="p"/>
                            </m:rPr>
                            <a:rPr lang="tr-TR" sz="2100" b="0" i="0" smtClean="0">
                              <a:solidFill>
                                <a:srgbClr val="292929"/>
                              </a:solidFill>
                              <a:latin typeface="Cambria Math"/>
                            </a:rPr>
                            <m:t>n</m:t>
                          </m:r>
                          <m:r>
                            <a:rPr lang="tr-TR" sz="2100" b="0" i="0" smtClean="0">
                              <a:solidFill>
                                <a:srgbClr val="292929"/>
                              </a:solidFill>
                              <a:latin typeface="Cambria Math"/>
                            </a:rPr>
                            <m:t>]</m:t>
                          </m:r>
                        </m:e>
                      </m:d>
                    </m:oMath>
                  </m:oMathPara>
                </a14:m>
                <a:endParaRPr lang="tr-TR" sz="2100" dirty="0">
                  <a:solidFill>
                    <a:srgbClr val="292929"/>
                  </a:solidFill>
                </a:endParaRPr>
              </a:p>
              <a:p>
                <a:pPr marL="0" indent="0" algn="just" eaLnBrk="1" hangingPunct="1">
                  <a:buNone/>
                </a:pPr>
                <a:endParaRPr lang="tr-TR" sz="2100" dirty="0" smtClean="0">
                  <a:solidFill>
                    <a:srgbClr val="292929"/>
                  </a:solidFill>
                </a:endParaRPr>
              </a:p>
              <a:p>
                <a:pPr marL="0" indent="0" algn="just" eaLnBrk="1" hangingPunct="1">
                  <a:buNone/>
                </a:pPr>
                <a:endParaRPr lang="tr-TR" sz="2100" u="sng" dirty="0" smtClean="0">
                  <a:solidFill>
                    <a:srgbClr val="292929"/>
                  </a:solidFill>
                </a:endParaRPr>
              </a:p>
              <a:p>
                <a:pPr marL="0" indent="0" algn="just" eaLnBrk="1" hangingPunct="1">
                  <a:buNone/>
                </a:pPr>
                <a:endParaRPr lang="tr-TR" sz="2100" dirty="0" smtClean="0">
                  <a:solidFill>
                    <a:srgbClr val="292929"/>
                  </a:solidFill>
                </a:endParaRPr>
              </a:p>
              <a:p>
                <a:pPr marL="0" indent="0" algn="just" eaLnBrk="1" hangingPunct="1">
                  <a:buNone/>
                </a:pPr>
                <a:endParaRPr lang="tr-TR" sz="2100" dirty="0" smtClean="0">
                  <a:solidFill>
                    <a:srgbClr val="292929"/>
                  </a:solidFill>
                </a:endParaRPr>
              </a:p>
              <a:p>
                <a:pPr marL="0" indent="0" algn="ctr" eaLnBrk="1" hangingPunct="1">
                  <a:buNone/>
                </a:pPr>
                <a:endParaRPr lang="tr-TR" sz="2100" dirty="0">
                  <a:solidFill>
                    <a:srgbClr val="292929"/>
                  </a:solidFill>
                </a:endParaRPr>
              </a:p>
              <a:p>
                <a:pPr marL="0" indent="0" algn="ctr" eaLnBrk="1" hangingPunct="1">
                  <a:buNone/>
                </a:pPr>
                <a:endParaRPr lang="tr-TR" sz="2100" dirty="0" smtClean="0">
                  <a:solidFill>
                    <a:srgbClr val="292929"/>
                  </a:solidFill>
                </a:endParaRPr>
              </a:p>
              <a:p>
                <a:pPr marL="0" indent="0" algn="ctr" eaLnBrk="1" hangingPunct="1">
                  <a:buNone/>
                </a:pPr>
                <a:endParaRPr lang="tr-TR" sz="2100" dirty="0">
                  <a:solidFill>
                    <a:srgbClr val="292929"/>
                  </a:solidFill>
                </a:endParaRPr>
              </a:p>
              <a:p>
                <a:pPr marL="0" indent="0" algn="ctr" eaLnBrk="1" hangingPunct="1">
                  <a:buNone/>
                </a:pPr>
                <a:endParaRPr lang="tr-TR" sz="2100" dirty="0" smtClean="0">
                  <a:solidFill>
                    <a:srgbClr val="292929"/>
                  </a:solidFill>
                </a:endParaRPr>
              </a:p>
              <a:p>
                <a:pPr marL="0" indent="0" algn="ctr" eaLnBrk="1" hangingPunct="1">
                  <a:buNone/>
                </a:pPr>
                <a:endParaRPr lang="tr-TR" sz="2100" dirty="0">
                  <a:solidFill>
                    <a:srgbClr val="292929"/>
                  </a:solidFill>
                </a:endParaRPr>
              </a:p>
              <a:p>
                <a:pPr marL="0" indent="0" algn="ctr" eaLnBrk="1" hangingPunct="1">
                  <a:buNone/>
                </a:pPr>
                <a:endParaRPr lang="tr-TR" sz="2100" dirty="0" smtClean="0">
                  <a:solidFill>
                    <a:srgbClr val="292929"/>
                  </a:solidFill>
                </a:endParaRPr>
              </a:p>
              <a:p>
                <a:pPr marL="0" indent="0" algn="ctr" eaLnBrk="1" hangingPunct="1">
                  <a:buNone/>
                </a:pPr>
                <a:endParaRPr lang="tr-TR" sz="2100" dirty="0">
                  <a:solidFill>
                    <a:srgbClr val="292929"/>
                  </a:solidFill>
                </a:endParaRPr>
              </a:p>
              <a:p>
                <a:pPr marL="0" indent="0" algn="ctr" eaLnBrk="1" hangingPunct="1">
                  <a:buNone/>
                </a:pPr>
                <a:endParaRPr lang="tr-TR" sz="2100" dirty="0" smtClean="0">
                  <a:solidFill>
                    <a:srgbClr val="292929"/>
                  </a:solidFill>
                </a:endParaRPr>
              </a:p>
              <a:p>
                <a:pPr marL="0" indent="0" algn="ctr" eaLnBrk="1" hangingPunct="1">
                  <a:buNone/>
                </a:pPr>
                <a:endParaRPr lang="tr-TR" sz="2100" dirty="0" smtClean="0">
                  <a:solidFill>
                    <a:srgbClr val="292929"/>
                  </a:solidFill>
                </a:endParaRPr>
              </a:p>
              <a:p>
                <a:pPr marL="0" indent="0" algn="ctr" eaLnBrk="1" hangingPunct="1">
                  <a:buNone/>
                </a:pPr>
                <a:endParaRPr lang="tr-TR" sz="2100" dirty="0" smtClean="0">
                  <a:solidFill>
                    <a:srgbClr val="292929"/>
                  </a:solidFill>
                </a:endParaRPr>
              </a:p>
              <a:p>
                <a:pPr marL="0" indent="0" algn="just" eaLnBrk="1" hangingPunct="1">
                  <a:buNone/>
                </a:pPr>
                <a:endParaRPr lang="tr-TR" sz="2100" dirty="0" smtClean="0">
                  <a:solidFill>
                    <a:srgbClr val="292929"/>
                  </a:solidFill>
                </a:endParaRPr>
              </a:p>
              <a:p>
                <a:pPr marL="0" indent="0" algn="ctr" eaLnBrk="1" hangingPunct="1">
                  <a:buNone/>
                </a:pPr>
                <a:endParaRPr lang="tr-TR" sz="2100" dirty="0">
                  <a:solidFill>
                    <a:srgbClr val="292929"/>
                  </a:solidFill>
                </a:endParaRPr>
              </a:p>
              <a:p>
                <a:pPr marL="0" indent="0" algn="ctr" eaLnBrk="1" hangingPunct="1">
                  <a:buNone/>
                </a:pPr>
                <a:endParaRPr lang="tr-TR" sz="2100" dirty="0">
                  <a:solidFill>
                    <a:srgbClr val="292929"/>
                  </a:solidFill>
                </a:endParaRPr>
              </a:p>
              <a:p>
                <a:pPr marL="0" indent="0" algn="just" eaLnBrk="1" hangingPunct="1">
                  <a:buNone/>
                </a:pPr>
                <a:endParaRPr lang="tr-TR" sz="2100" dirty="0" smtClean="0">
                  <a:solidFill>
                    <a:srgbClr val="292929"/>
                  </a:solidFill>
                </a:endParaRPr>
              </a:p>
            </p:txBody>
          </p:sp>
        </mc:Choice>
        <mc:Fallback>
          <p:sp>
            <p:nvSpPr>
              <p:cNvPr id="3" name="Rectangle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52600" y="1676400"/>
                <a:ext cx="5562600" cy="4800600"/>
              </a:xfrm>
              <a:prstGeom prst="rect">
                <a:avLst/>
              </a:prstGeom>
              <a:blipFill rotWithShape="1">
                <a:blip r:embed="rId2"/>
                <a:stretch>
                  <a:fillRect l="-1316" r="-131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28105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533400" y="6611938"/>
            <a:ext cx="8610600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000" dirty="0">
                <a:solidFill>
                  <a:schemeClr val="bg1"/>
                </a:solidFill>
              </a:rPr>
              <a:t>Copyright 20</a:t>
            </a:r>
            <a:r>
              <a:rPr lang="tr-TR" sz="1000" dirty="0">
                <a:solidFill>
                  <a:schemeClr val="bg1"/>
                </a:solidFill>
              </a:rPr>
              <a:t>12</a:t>
            </a:r>
            <a:r>
              <a:rPr lang="en-US" sz="1000" dirty="0">
                <a:solidFill>
                  <a:schemeClr val="bg1"/>
                </a:solidFill>
              </a:rPr>
              <a:t> | </a:t>
            </a:r>
            <a:r>
              <a:rPr lang="tr-TR" sz="1000" dirty="0">
                <a:solidFill>
                  <a:schemeClr val="bg1"/>
                </a:solidFill>
              </a:rPr>
              <a:t>Instructor: Dr. Gülden Köktürk</a:t>
            </a:r>
            <a:r>
              <a:rPr lang="en-US" sz="1000" dirty="0">
                <a:solidFill>
                  <a:schemeClr val="bg1"/>
                </a:solidFill>
              </a:rPr>
              <a:t> | </a:t>
            </a:r>
            <a:r>
              <a:rPr lang="tr-TR" sz="1000" dirty="0">
                <a:solidFill>
                  <a:schemeClr val="bg1"/>
                </a:solidFill>
              </a:rPr>
              <a:t>EED1004-INTRODUCTION TO SIGNAL PROCESSING</a:t>
            </a:r>
            <a:endParaRPr lang="en-US" sz="8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4"/>
              <p:cNvSpPr txBox="1">
                <a:spLocks noChangeArrowheads="1"/>
              </p:cNvSpPr>
              <p:nvPr/>
            </p:nvSpPr>
            <p:spPr bwMode="auto">
              <a:xfrm>
                <a:off x="1752600" y="1295400"/>
                <a:ext cx="6019800" cy="5181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 algn="just" eaLnBrk="1" hangingPunct="1">
                  <a:buNone/>
                </a:pPr>
                <a:r>
                  <a:rPr lang="tr-TR" sz="2100" u="sng" dirty="0" smtClean="0">
                    <a:solidFill>
                      <a:srgbClr val="292929"/>
                    </a:solidFill>
                    <a:ea typeface="Cambria Math"/>
                  </a:rPr>
                  <a:t>Examples:</a:t>
                </a:r>
                <a:r>
                  <a:rPr lang="tr-TR" sz="2100" dirty="0" smtClean="0">
                    <a:solidFill>
                      <a:srgbClr val="292929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tr-TR" sz="2100" b="0" i="0" smtClean="0">
                        <a:solidFill>
                          <a:srgbClr val="292929"/>
                        </a:solidFill>
                        <a:latin typeface="Cambria Math"/>
                        <a:ea typeface="Cambria Math"/>
                      </a:rPr>
                      <m:t>x</m:t>
                    </m:r>
                    <m:d>
                      <m:dPr>
                        <m:ctrlPr>
                          <a:rPr lang="tr-TR" sz="2100" b="0" smtClean="0">
                            <a:solidFill>
                              <a:srgbClr val="292929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tr-TR" sz="2100" b="0" i="0" smtClean="0">
                            <a:solidFill>
                              <a:srgbClr val="292929"/>
                            </a:solidFill>
                            <a:latin typeface="Cambria Math"/>
                            <a:ea typeface="Cambria Math"/>
                          </a:rPr>
                          <m:t>t</m:t>
                        </m:r>
                      </m:e>
                    </m:d>
                    <m:r>
                      <a:rPr lang="tr-TR" sz="2100" b="0" i="0" smtClean="0">
                        <a:solidFill>
                          <a:srgbClr val="292929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tr-TR" sz="2100" b="0" i="0" smtClean="0">
                        <a:solidFill>
                          <a:srgbClr val="292929"/>
                        </a:solidFill>
                        <a:latin typeface="Cambria Math"/>
                        <a:ea typeface="Cambria Math"/>
                      </a:rPr>
                      <m:t>sin</m:t>
                    </m:r>
                    <m:r>
                      <a:rPr lang="tr-TR" sz="2100" b="0" i="0" smtClean="0">
                        <a:solidFill>
                          <a:srgbClr val="292929"/>
                        </a:solidFill>
                        <a:latin typeface="Cambria Math"/>
                        <a:ea typeface="Cambria Math"/>
                      </a:rPr>
                      <m:t>⁡(</m:t>
                    </m:r>
                    <m:sSub>
                      <m:sSubPr>
                        <m:ctrlPr>
                          <a:rPr lang="tr-TR" sz="2100" b="0" smtClean="0">
                            <a:solidFill>
                              <a:srgbClr val="292929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tr-TR" sz="2100" b="0" i="0" smtClean="0">
                            <a:solidFill>
                              <a:srgbClr val="292929"/>
                            </a:solidFill>
                            <a:latin typeface="Cambria Math"/>
                            <a:ea typeface="Cambria Math"/>
                          </a:rPr>
                          <m:t>ω</m:t>
                        </m:r>
                      </m:e>
                      <m:sub>
                        <m:r>
                          <a:rPr lang="tr-TR" sz="2100" b="0" i="0" smtClean="0">
                            <a:solidFill>
                              <a:srgbClr val="292929"/>
                            </a:solidFill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  <m:r>
                      <m:rPr>
                        <m:sty m:val="p"/>
                      </m:rPr>
                      <a:rPr lang="tr-TR" sz="2100" b="0" i="0" smtClean="0">
                        <a:solidFill>
                          <a:srgbClr val="292929"/>
                        </a:solidFill>
                        <a:latin typeface="Cambria Math"/>
                        <a:ea typeface="Cambria Math"/>
                      </a:rPr>
                      <m:t>t</m:t>
                    </m:r>
                    <m:r>
                      <a:rPr lang="tr-TR" sz="2100" b="0" i="0" smtClean="0">
                        <a:solidFill>
                          <a:srgbClr val="292929"/>
                        </a:solidFill>
                        <a:latin typeface="Cambria Math"/>
                        <a:ea typeface="Cambria Math"/>
                      </a:rPr>
                      <m:t>+</m:t>
                    </m:r>
                    <m:f>
                      <m:fPr>
                        <m:ctrlPr>
                          <a:rPr lang="tr-TR" sz="2100" b="0" smtClean="0">
                            <a:solidFill>
                              <a:srgbClr val="292929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tr-TR" sz="2100" b="0" i="0" smtClean="0">
                            <a:solidFill>
                              <a:srgbClr val="292929"/>
                            </a:solidFill>
                            <a:latin typeface="Cambria Math"/>
                            <a:ea typeface="Cambria Math"/>
                          </a:rPr>
                          <m:t>π</m:t>
                        </m:r>
                      </m:num>
                      <m:den>
                        <m:r>
                          <a:rPr lang="tr-TR" sz="2100" b="0" i="0" smtClean="0">
                            <a:solidFill>
                              <a:srgbClr val="292929"/>
                            </a:solidFill>
                            <a:latin typeface="Cambria Math"/>
                            <a:ea typeface="Cambria Math"/>
                          </a:rPr>
                          <m:t>4</m:t>
                        </m:r>
                      </m:den>
                    </m:f>
                    <m:r>
                      <a:rPr lang="tr-TR" sz="2100" b="0" i="0" smtClean="0">
                        <a:solidFill>
                          <a:srgbClr val="292929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tr-TR" sz="2100" u="sng" dirty="0" smtClean="0">
                  <a:solidFill>
                    <a:srgbClr val="292929"/>
                  </a:solidFill>
                  <a:ea typeface="Cambria Math"/>
                </a:endParaRPr>
              </a:p>
              <a:p>
                <a:pPr marL="0" indent="0" algn="just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tr-TR" sz="2100">
                          <a:solidFill>
                            <a:srgbClr val="292929"/>
                          </a:solidFill>
                          <a:latin typeface="Cambria Math"/>
                        </a:rPr>
                        <m:t>Even</m:t>
                      </m:r>
                      <m:r>
                        <a:rPr lang="tr-TR" sz="2100">
                          <a:solidFill>
                            <a:srgbClr val="292929"/>
                          </a:solidFill>
                          <a:latin typeface="Cambria Math"/>
                        </a:rPr>
                        <m:t> </m:t>
                      </m:r>
                      <m:d>
                        <m:dPr>
                          <m:begChr m:val="{"/>
                          <m:endChr m:val="}"/>
                          <m:ctrlPr>
                            <a:rPr lang="tr-TR" sz="2100" i="1">
                              <a:solidFill>
                                <a:srgbClr val="292929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tr-TR" sz="2100">
                              <a:solidFill>
                                <a:srgbClr val="292929"/>
                              </a:solidFill>
                              <a:latin typeface="Cambria Math"/>
                            </a:rPr>
                            <m:t>x</m:t>
                          </m:r>
                          <m:r>
                            <a:rPr lang="tr-TR" sz="2100">
                              <a:solidFill>
                                <a:srgbClr val="292929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tr-TR" sz="2100">
                              <a:solidFill>
                                <a:srgbClr val="292929"/>
                              </a:solidFill>
                              <a:latin typeface="Cambria Math"/>
                            </a:rPr>
                            <m:t>t</m:t>
                          </m:r>
                          <m:r>
                            <a:rPr lang="tr-TR" sz="2100">
                              <a:solidFill>
                                <a:srgbClr val="292929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d>
                      <m:r>
                        <a:rPr lang="tr-TR" sz="2100">
                          <a:solidFill>
                            <a:srgbClr val="292929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tr-TR" sz="2100" i="1">
                              <a:solidFill>
                                <a:srgbClr val="292929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tr-TR" sz="2100" i="1">
                              <a:solidFill>
                                <a:srgbClr val="292929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tr-TR" sz="2100">
                              <a:solidFill>
                                <a:srgbClr val="292929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tr-TR" sz="2100" i="1">
                              <a:solidFill>
                                <a:srgbClr val="292929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tr-TR" sz="2100" i="1">
                                  <a:solidFill>
                                    <a:srgbClr val="292929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tr-TR" sz="2100">
                                  <a:solidFill>
                                    <a:srgbClr val="292929"/>
                                  </a:solidFill>
                                  <a:latin typeface="Cambria Math"/>
                                  <a:ea typeface="Cambria Math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tr-TR" sz="2100" i="1">
                                      <a:solidFill>
                                        <a:srgbClr val="292929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tr-TR" sz="2100" i="1">
                                          <a:solidFill>
                                            <a:srgbClr val="292929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tr-TR" sz="2100">
                                          <a:solidFill>
                                            <a:srgbClr val="292929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ω</m:t>
                                      </m:r>
                                    </m:e>
                                    <m:sub>
                                      <m:r>
                                        <a:rPr lang="tr-TR" sz="2100">
                                          <a:solidFill>
                                            <a:srgbClr val="292929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m:rPr>
                                      <m:sty m:val="p"/>
                                    </m:rPr>
                                    <a:rPr lang="tr-TR" sz="2100">
                                      <a:solidFill>
                                        <a:srgbClr val="292929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t</m:t>
                                  </m:r>
                                  <m:r>
                                    <a:rPr lang="tr-TR" sz="2100">
                                      <a:solidFill>
                                        <a:srgbClr val="292929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tr-TR" sz="2100" i="1">
                                          <a:solidFill>
                                            <a:srgbClr val="292929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m:rPr>
                                          <m:sty m:val="p"/>
                                        </m:rPr>
                                        <a:rPr lang="tr-TR" sz="2100">
                                          <a:solidFill>
                                            <a:srgbClr val="292929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π</m:t>
                                      </m:r>
                                    </m:num>
                                    <m:den>
                                      <m:r>
                                        <a:rPr lang="tr-TR" sz="2100">
                                          <a:solidFill>
                                            <a:srgbClr val="292929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4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  <m:r>
                            <m:rPr>
                              <m:nor/>
                            </m:rPr>
                            <a:rPr lang="tr-TR" sz="2100" dirty="0">
                              <a:solidFill>
                                <a:srgbClr val="292929"/>
                              </a:solidFill>
                              <a:ea typeface="Cambria Math"/>
                            </a:rPr>
                            <m:t> </m:t>
                          </m:r>
                          <m:r>
                            <a:rPr lang="tr-TR" sz="2100" dirty="0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tr-TR" sz="2100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  <m:t>sin</m:t>
                          </m:r>
                          <m:r>
                            <a:rPr lang="tr-TR" sz="2100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  <m:t>⁡(</m:t>
                          </m:r>
                          <m:sSub>
                            <m:sSubPr>
                              <m:ctrlPr>
                                <a:rPr lang="tr-TR" sz="2100" i="1">
                                  <a:solidFill>
                                    <a:srgbClr val="292929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tr-TR" sz="2100">
                                  <a:solidFill>
                                    <a:srgbClr val="292929"/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tr-TR" sz="2100">
                                  <a:solidFill>
                                    <a:srgbClr val="292929"/>
                                  </a:solidFill>
                                  <a:latin typeface="Cambria Math"/>
                                  <a:ea typeface="Cambria Math"/>
                                </a:rPr>
                                <m:t>ω</m:t>
                              </m:r>
                            </m:e>
                            <m:sub>
                              <m:r>
                                <a:rPr lang="tr-TR" sz="2100">
                                  <a:solidFill>
                                    <a:srgbClr val="292929"/>
                                  </a:solidFill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tr-TR" sz="2100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  <m:t>t</m:t>
                          </m:r>
                          <m:r>
                            <a:rPr lang="tr-TR" sz="2100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tr-TR" sz="2100" i="1">
                                  <a:solidFill>
                                    <a:srgbClr val="292929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tr-TR" sz="2100">
                                  <a:solidFill>
                                    <a:srgbClr val="292929"/>
                                  </a:solidFill>
                                  <a:latin typeface="Cambria Math"/>
                                  <a:ea typeface="Cambria Math"/>
                                </a:rPr>
                                <m:t>π</m:t>
                              </m:r>
                            </m:num>
                            <m:den>
                              <m:r>
                                <a:rPr lang="tr-TR" sz="2100">
                                  <a:solidFill>
                                    <a:srgbClr val="292929"/>
                                  </a:solidFill>
                                  <a:latin typeface="Cambria Math"/>
                                  <a:ea typeface="Cambria Math"/>
                                </a:rPr>
                                <m:t>4</m:t>
                              </m:r>
                            </m:den>
                          </m:f>
                          <m:r>
                            <a:rPr lang="tr-TR" sz="2100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tr-TR" sz="2100" dirty="0">
                              <a:solidFill>
                                <a:srgbClr val="292929"/>
                              </a:solidFill>
                              <a:ea typeface="Cambria Math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tr-TR" sz="2100" b="0" dirty="0" smtClean="0">
                  <a:solidFill>
                    <a:srgbClr val="292929"/>
                  </a:solidFill>
                  <a:ea typeface="Cambria Math"/>
                </a:endParaRPr>
              </a:p>
              <a:p>
                <a:pPr marL="0" indent="0" algn="just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tr-TR" sz="2100" smtClean="0">
                          <a:solidFill>
                            <a:srgbClr val="292929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tr-TR" sz="2100" smtClean="0">
                              <a:solidFill>
                                <a:srgbClr val="292929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tr-TR" sz="2100" i="0">
                              <a:solidFill>
                                <a:srgbClr val="292929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tr-TR" sz="2100" i="0">
                              <a:solidFill>
                                <a:srgbClr val="292929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tr-TR" sz="2100" smtClean="0">
                              <a:solidFill>
                                <a:srgbClr val="292929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tr-TR" sz="2100">
                                  <a:solidFill>
                                    <a:srgbClr val="292929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tr-TR" sz="2100" i="0">
                                  <a:solidFill>
                                    <a:srgbClr val="292929"/>
                                  </a:solidFill>
                                  <a:latin typeface="Cambria Math"/>
                                  <a:ea typeface="Cambria Math"/>
                                </a:rPr>
                                <m:t>sin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tr-TR" sz="2100">
                                      <a:solidFill>
                                        <a:srgbClr val="292929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tr-TR" sz="2100" i="0">
                                      <a:solidFill>
                                        <a:srgbClr val="292929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ω</m:t>
                                  </m:r>
                                </m:e>
                                <m:sub>
                                  <m:r>
                                    <a:rPr lang="tr-TR" sz="2100" i="0">
                                      <a:solidFill>
                                        <a:srgbClr val="292929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m:rPr>
                                  <m:sty m:val="p"/>
                                </m:rPr>
                                <a:rPr lang="tr-TR" sz="2100" b="0" i="0" smtClean="0">
                                  <a:solidFill>
                                    <a:srgbClr val="292929"/>
                                  </a:solidFill>
                                  <a:latin typeface="Cambria Math"/>
                                  <a:ea typeface="Cambria Math"/>
                                </a:rPr>
                                <m:t>t</m:t>
                              </m:r>
                            </m:e>
                          </m:func>
                          <m:r>
                            <m:rPr>
                              <m:sty m:val="p"/>
                            </m:rPr>
                            <a:rPr lang="tr-TR" sz="2100" b="0" i="0" smtClean="0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  <m:t>cos</m:t>
                          </m:r>
                          <m:f>
                            <m:fPr>
                              <m:ctrlPr>
                                <a:rPr lang="tr-TR" sz="2100" b="0" smtClean="0">
                                  <a:solidFill>
                                    <a:srgbClr val="292929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tr-TR" sz="2100" b="0" i="0" smtClean="0">
                                  <a:solidFill>
                                    <a:srgbClr val="292929"/>
                                  </a:solidFill>
                                  <a:latin typeface="Cambria Math"/>
                                  <a:ea typeface="Cambria Math"/>
                                </a:rPr>
                                <m:t>π</m:t>
                              </m:r>
                            </m:num>
                            <m:den>
                              <m:r>
                                <a:rPr lang="tr-TR" sz="2100" b="0" i="0" smtClean="0">
                                  <a:solidFill>
                                    <a:srgbClr val="292929"/>
                                  </a:solidFill>
                                  <a:latin typeface="Cambria Math"/>
                                  <a:ea typeface="Cambria Math"/>
                                </a:rPr>
                                <m:t>4</m:t>
                              </m:r>
                            </m:den>
                          </m:f>
                          <m:r>
                            <a:rPr lang="tr-TR" sz="2100" i="0" dirty="0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func>
                            <m:funcPr>
                              <m:ctrlPr>
                                <a:rPr lang="tr-TR" sz="2100">
                                  <a:solidFill>
                                    <a:srgbClr val="292929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tr-TR" sz="2100" b="0" i="0" smtClean="0">
                                  <a:solidFill>
                                    <a:srgbClr val="292929"/>
                                  </a:solidFill>
                                  <a:latin typeface="Cambria Math"/>
                                  <a:ea typeface="Cambria Math"/>
                                </a:rPr>
                                <m:t>co</m:t>
                              </m:r>
                              <m:r>
                                <m:rPr>
                                  <m:sty m:val="p"/>
                                </m:rPr>
                                <a:rPr lang="tr-TR" sz="2100" i="0">
                                  <a:solidFill>
                                    <a:srgbClr val="292929"/>
                                  </a:solidFill>
                                  <a:latin typeface="Cambria Math"/>
                                  <a:ea typeface="Cambria Math"/>
                                </a:rPr>
                                <m:t>s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tr-TR" sz="2100">
                                      <a:solidFill>
                                        <a:srgbClr val="292929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tr-TR" sz="2100" i="0">
                                      <a:solidFill>
                                        <a:srgbClr val="292929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ω</m:t>
                                  </m:r>
                                </m:e>
                                <m:sub>
                                  <m:r>
                                    <a:rPr lang="tr-TR" sz="2100" i="0">
                                      <a:solidFill>
                                        <a:srgbClr val="292929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m:rPr>
                                  <m:sty m:val="p"/>
                                </m:rPr>
                                <a:rPr lang="tr-TR" sz="2100" b="0" i="0" smtClean="0">
                                  <a:solidFill>
                                    <a:srgbClr val="292929"/>
                                  </a:solidFill>
                                  <a:latin typeface="Cambria Math"/>
                                  <a:ea typeface="Cambria Math"/>
                                </a:rPr>
                                <m:t>t</m:t>
                              </m:r>
                            </m:e>
                          </m:func>
                          <m:r>
                            <m:rPr>
                              <m:sty m:val="p"/>
                            </m:rPr>
                            <a:rPr lang="tr-TR" sz="2100" i="0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  <m:t>s</m:t>
                          </m:r>
                          <m:r>
                            <m:rPr>
                              <m:sty m:val="p"/>
                            </m:rPr>
                            <a:rPr lang="tr-TR" sz="2100" b="0" i="0" smtClean="0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  <m:t>in</m:t>
                          </m:r>
                          <m:f>
                            <m:fPr>
                              <m:ctrlPr>
                                <a:rPr lang="tr-TR" sz="2100">
                                  <a:solidFill>
                                    <a:srgbClr val="292929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tr-TR" sz="2100" i="0">
                                  <a:solidFill>
                                    <a:srgbClr val="292929"/>
                                  </a:solidFill>
                                  <a:latin typeface="Cambria Math"/>
                                  <a:ea typeface="Cambria Math"/>
                                </a:rPr>
                                <m:t>π</m:t>
                              </m:r>
                            </m:num>
                            <m:den>
                              <m:r>
                                <a:rPr lang="tr-TR" sz="2100" i="0">
                                  <a:solidFill>
                                    <a:srgbClr val="292929"/>
                                  </a:solidFill>
                                  <a:latin typeface="Cambria Math"/>
                                  <a:ea typeface="Cambria Math"/>
                                </a:rPr>
                                <m:t>4</m:t>
                              </m:r>
                            </m:den>
                          </m:f>
                          <m:r>
                            <a:rPr lang="tr-TR" sz="2100" b="0" i="0" smtClean="0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func>
                            <m:funcPr>
                              <m:ctrlPr>
                                <a:rPr lang="tr-TR" sz="2100">
                                  <a:solidFill>
                                    <a:srgbClr val="292929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tr-TR" sz="2100" i="0">
                                  <a:solidFill>
                                    <a:srgbClr val="292929"/>
                                  </a:solidFill>
                                  <a:latin typeface="Cambria Math"/>
                                  <a:ea typeface="Cambria Math"/>
                                </a:rPr>
                                <m:t>sin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tr-TR" sz="2100">
                                      <a:solidFill>
                                        <a:srgbClr val="292929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tr-TR" sz="2100" i="0">
                                      <a:solidFill>
                                        <a:srgbClr val="292929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ω</m:t>
                                  </m:r>
                                </m:e>
                                <m:sub>
                                  <m:r>
                                    <a:rPr lang="tr-TR" sz="2100" i="0">
                                      <a:solidFill>
                                        <a:srgbClr val="292929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m:rPr>
                                  <m:sty m:val="p"/>
                                </m:rPr>
                                <a:rPr lang="tr-TR" sz="2100" b="0" i="0" smtClean="0">
                                  <a:solidFill>
                                    <a:srgbClr val="292929"/>
                                  </a:solidFill>
                                  <a:latin typeface="Cambria Math"/>
                                  <a:ea typeface="Cambria Math"/>
                                </a:rPr>
                                <m:t>t</m:t>
                              </m:r>
                            </m:e>
                          </m:func>
                          <m:r>
                            <m:rPr>
                              <m:sty m:val="p"/>
                            </m:rPr>
                            <a:rPr lang="tr-TR" sz="2100" i="0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  <m:t>cos</m:t>
                          </m:r>
                          <m:f>
                            <m:fPr>
                              <m:ctrlPr>
                                <a:rPr lang="tr-TR" sz="2100">
                                  <a:solidFill>
                                    <a:srgbClr val="292929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tr-TR" sz="2100" i="0">
                                  <a:solidFill>
                                    <a:srgbClr val="292929"/>
                                  </a:solidFill>
                                  <a:latin typeface="Cambria Math"/>
                                  <a:ea typeface="Cambria Math"/>
                                </a:rPr>
                                <m:t>π</m:t>
                              </m:r>
                            </m:num>
                            <m:den>
                              <m:r>
                                <a:rPr lang="tr-TR" sz="2100" i="0">
                                  <a:solidFill>
                                    <a:srgbClr val="292929"/>
                                  </a:solidFill>
                                  <a:latin typeface="Cambria Math"/>
                                  <a:ea typeface="Cambria Math"/>
                                </a:rPr>
                                <m:t>4</m:t>
                              </m:r>
                            </m:den>
                          </m:f>
                          <m:r>
                            <a:rPr lang="tr-TR" sz="2100" b="0" i="0" smtClean="0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func>
                            <m:funcPr>
                              <m:ctrlPr>
                                <a:rPr lang="tr-TR" sz="2100">
                                  <a:solidFill>
                                    <a:srgbClr val="292929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tr-TR" sz="2100" b="0" i="0" smtClean="0">
                                  <a:solidFill>
                                    <a:srgbClr val="292929"/>
                                  </a:solidFill>
                                  <a:latin typeface="Cambria Math"/>
                                  <a:ea typeface="Cambria Math"/>
                                </a:rPr>
                                <m:t>co</m:t>
                              </m:r>
                              <m:r>
                                <m:rPr>
                                  <m:sty m:val="p"/>
                                </m:rPr>
                                <a:rPr lang="tr-TR" sz="2100" i="0">
                                  <a:solidFill>
                                    <a:srgbClr val="292929"/>
                                  </a:solidFill>
                                  <a:latin typeface="Cambria Math"/>
                                  <a:ea typeface="Cambria Math"/>
                                </a:rPr>
                                <m:t>s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tr-TR" sz="2100">
                                      <a:solidFill>
                                        <a:srgbClr val="292929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tr-TR" sz="2100" i="0">
                                      <a:solidFill>
                                        <a:srgbClr val="292929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ω</m:t>
                                  </m:r>
                                </m:e>
                                <m:sub>
                                  <m:r>
                                    <a:rPr lang="tr-TR" sz="2100" i="0">
                                      <a:solidFill>
                                        <a:srgbClr val="292929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m:rPr>
                                  <m:sty m:val="p"/>
                                </m:rPr>
                                <a:rPr lang="tr-TR" sz="2100" b="0" i="0" smtClean="0">
                                  <a:solidFill>
                                    <a:srgbClr val="292929"/>
                                  </a:solidFill>
                                  <a:latin typeface="Cambria Math"/>
                                  <a:ea typeface="Cambria Math"/>
                                </a:rPr>
                                <m:t>t</m:t>
                              </m:r>
                            </m:e>
                          </m:func>
                          <m:r>
                            <m:rPr>
                              <m:sty m:val="p"/>
                            </m:rPr>
                            <a:rPr lang="tr-TR" sz="2100" i="0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  <m:t>s</m:t>
                          </m:r>
                          <m:r>
                            <m:rPr>
                              <m:sty m:val="p"/>
                            </m:rPr>
                            <a:rPr lang="tr-TR" sz="2100" b="0" i="0" smtClean="0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  <m:t>in</m:t>
                          </m:r>
                          <m:f>
                            <m:fPr>
                              <m:ctrlPr>
                                <a:rPr lang="tr-TR" sz="2100">
                                  <a:solidFill>
                                    <a:srgbClr val="292929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tr-TR" sz="2100" i="0">
                                  <a:solidFill>
                                    <a:srgbClr val="292929"/>
                                  </a:solidFill>
                                  <a:latin typeface="Cambria Math"/>
                                  <a:ea typeface="Cambria Math"/>
                                </a:rPr>
                                <m:t>π</m:t>
                              </m:r>
                            </m:num>
                            <m:den>
                              <m:r>
                                <a:rPr lang="tr-TR" sz="2100" i="0">
                                  <a:solidFill>
                                    <a:srgbClr val="292929"/>
                                  </a:solidFill>
                                  <a:latin typeface="Cambria Math"/>
                                  <a:ea typeface="Cambria Math"/>
                                </a:rPr>
                                <m:t>4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tr-TR" sz="2100" dirty="0" smtClean="0">
                  <a:solidFill>
                    <a:srgbClr val="292929"/>
                  </a:solidFill>
                </a:endParaRPr>
              </a:p>
              <a:p>
                <a:pPr marL="0" indent="0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tr-TR" sz="2100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r>
                            <a:rPr lang="tr-TR" sz="2100" b="0" i="0" smtClean="0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tr-TR" sz="2100" b="0" smtClean="0">
                                  <a:solidFill>
                                    <a:srgbClr val="292929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tr-TR" sz="2100" b="0" i="0" smtClean="0">
                                  <a:solidFill>
                                    <a:srgbClr val="292929"/>
                                  </a:solidFill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tr-TR" sz="2100" b="0" i="0" smtClean="0">
                                  <a:solidFill>
                                    <a:srgbClr val="292929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tr-TR" sz="2100" b="0" i="0" smtClean="0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  <m:t>(2</m:t>
                          </m:r>
                          <m:r>
                            <m:rPr>
                              <m:sty m:val="p"/>
                            </m:rPr>
                            <a:rPr lang="tr-TR" sz="2100" b="0" i="0" smtClean="0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tr-TR" sz="2100">
                                  <a:solidFill>
                                    <a:srgbClr val="292929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tr-TR" sz="2100" i="0">
                                  <a:solidFill>
                                    <a:srgbClr val="292929"/>
                                  </a:solidFill>
                                  <a:latin typeface="Cambria Math"/>
                                  <a:ea typeface="Cambria Math"/>
                                </a:rPr>
                                <m:t>ω</m:t>
                              </m:r>
                            </m:e>
                            <m:sub>
                              <m:r>
                                <a:rPr lang="tr-TR" sz="2100" i="0">
                                  <a:solidFill>
                                    <a:srgbClr val="292929"/>
                                  </a:solidFill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tr-TR" sz="2100" b="0" i="0" smtClean="0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  <m:t>t</m:t>
                          </m:r>
                        </m:e>
                      </m:func>
                      <m:r>
                        <m:rPr>
                          <m:sty m:val="p"/>
                        </m:rPr>
                        <a:rPr lang="tr-TR" sz="2100" i="0">
                          <a:solidFill>
                            <a:srgbClr val="292929"/>
                          </a:solidFill>
                          <a:latin typeface="Cambria Math"/>
                          <a:ea typeface="Cambria Math"/>
                        </a:rPr>
                        <m:t>s</m:t>
                      </m:r>
                      <m:r>
                        <m:rPr>
                          <m:sty m:val="p"/>
                        </m:rPr>
                        <a:rPr lang="tr-TR" sz="2100" b="0" i="0" smtClean="0">
                          <a:solidFill>
                            <a:srgbClr val="292929"/>
                          </a:solidFill>
                          <a:latin typeface="Cambria Math"/>
                          <a:ea typeface="Cambria Math"/>
                        </a:rPr>
                        <m:t>in</m:t>
                      </m:r>
                      <m:f>
                        <m:fPr>
                          <m:ctrlPr>
                            <a:rPr lang="tr-TR" sz="2100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tr-TR" sz="2100" i="0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  <m:t>π</m:t>
                          </m:r>
                        </m:num>
                        <m:den>
                          <m:r>
                            <a:rPr lang="tr-TR" sz="2100" i="0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  <m:t>4</m:t>
                          </m:r>
                        </m:den>
                      </m:f>
                      <m:r>
                        <a:rPr lang="tr-TR" sz="2100" b="0" i="0" smtClean="0">
                          <a:solidFill>
                            <a:srgbClr val="292929"/>
                          </a:solidFill>
                          <a:latin typeface="Cambria Math"/>
                          <a:ea typeface="Cambria Math"/>
                        </a:rPr>
                        <m:t>)=</m:t>
                      </m:r>
                      <m:f>
                        <m:fPr>
                          <m:ctrlPr>
                            <a:rPr lang="tr-TR" sz="2100" b="0" smtClean="0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tr-TR" sz="2100" b="0" i="0" smtClean="0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tr-TR" sz="2100" b="0" smtClean="0">
                                  <a:solidFill>
                                    <a:srgbClr val="292929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tr-TR" sz="2100" b="0" i="0" smtClean="0">
                                  <a:solidFill>
                                    <a:srgbClr val="292929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r>
                        <m:rPr>
                          <m:sty m:val="p"/>
                        </m:rPr>
                        <a:rPr lang="tr-TR" sz="2100" b="0" i="0" smtClean="0">
                          <a:solidFill>
                            <a:srgbClr val="292929"/>
                          </a:solidFill>
                          <a:latin typeface="Cambria Math"/>
                          <a:ea typeface="Cambria Math"/>
                        </a:rPr>
                        <m:t>cos</m:t>
                      </m:r>
                      <m:r>
                        <a:rPr lang="tr-TR" sz="2100" b="0" i="0" smtClean="0">
                          <a:solidFill>
                            <a:srgbClr val="292929"/>
                          </a:solidFill>
                          <a:latin typeface="Cambria Math"/>
                          <a:ea typeface="Cambria Math"/>
                        </a:rPr>
                        <m:t>⁡(</m:t>
                      </m:r>
                      <m:sSub>
                        <m:sSubPr>
                          <m:ctrlPr>
                            <a:rPr lang="tr-TR" sz="2100" b="0" smtClean="0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tr-TR" sz="2100" b="0" i="0" smtClean="0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  <m:t>ω</m:t>
                          </m:r>
                        </m:e>
                        <m:sub>
                          <m:r>
                            <a:rPr lang="tr-TR" sz="2100" b="0" i="0" smtClean="0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tr-TR" sz="2100" b="0" i="0" smtClean="0">
                          <a:solidFill>
                            <a:srgbClr val="292929"/>
                          </a:solidFill>
                          <a:latin typeface="Cambria Math"/>
                          <a:ea typeface="Cambria Math"/>
                        </a:rPr>
                        <m:t>t</m:t>
                      </m:r>
                      <m:r>
                        <a:rPr lang="tr-TR" sz="2100" b="0" i="0" smtClean="0">
                          <a:solidFill>
                            <a:srgbClr val="292929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tr-TR" sz="2100" dirty="0" smtClean="0">
                  <a:solidFill>
                    <a:srgbClr val="292929"/>
                  </a:solidFill>
                </a:endParaRPr>
              </a:p>
              <a:p>
                <a:pPr marL="0" indent="0" algn="just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tr-TR" sz="2100" smtClean="0">
                          <a:solidFill>
                            <a:srgbClr val="292929"/>
                          </a:solidFill>
                          <a:latin typeface="Cambria Math"/>
                        </a:rPr>
                        <m:t>O</m:t>
                      </m:r>
                      <m:r>
                        <m:rPr>
                          <m:sty m:val="p"/>
                        </m:rPr>
                        <a:rPr lang="tr-TR" sz="2100" b="0" i="0" smtClean="0">
                          <a:solidFill>
                            <a:srgbClr val="292929"/>
                          </a:solidFill>
                          <a:latin typeface="Cambria Math"/>
                        </a:rPr>
                        <m:t>dd</m:t>
                      </m:r>
                      <m:r>
                        <a:rPr lang="tr-TR" sz="2100">
                          <a:solidFill>
                            <a:srgbClr val="292929"/>
                          </a:solidFill>
                          <a:latin typeface="Cambria Math"/>
                        </a:rPr>
                        <m:t> </m:t>
                      </m:r>
                      <m:d>
                        <m:dPr>
                          <m:begChr m:val="{"/>
                          <m:endChr m:val="}"/>
                          <m:ctrlPr>
                            <a:rPr lang="tr-TR" sz="2100" i="1">
                              <a:solidFill>
                                <a:srgbClr val="292929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tr-TR" sz="2100">
                              <a:solidFill>
                                <a:srgbClr val="292929"/>
                              </a:solidFill>
                              <a:latin typeface="Cambria Math"/>
                            </a:rPr>
                            <m:t>x</m:t>
                          </m:r>
                          <m:r>
                            <a:rPr lang="tr-TR" sz="2100">
                              <a:solidFill>
                                <a:srgbClr val="292929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tr-TR" sz="2100">
                              <a:solidFill>
                                <a:srgbClr val="292929"/>
                              </a:solidFill>
                              <a:latin typeface="Cambria Math"/>
                            </a:rPr>
                            <m:t>t</m:t>
                          </m:r>
                          <m:r>
                            <a:rPr lang="tr-TR" sz="2100">
                              <a:solidFill>
                                <a:srgbClr val="292929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d>
                      <m:r>
                        <a:rPr lang="tr-TR" sz="2100">
                          <a:solidFill>
                            <a:srgbClr val="292929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tr-TR" sz="2100" i="1">
                              <a:solidFill>
                                <a:srgbClr val="292929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tr-TR" sz="2100" i="1">
                              <a:solidFill>
                                <a:srgbClr val="292929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tr-TR" sz="2100">
                              <a:solidFill>
                                <a:srgbClr val="292929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tr-TR" sz="2100" i="1">
                              <a:solidFill>
                                <a:srgbClr val="292929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tr-TR" sz="2100" i="1">
                                  <a:solidFill>
                                    <a:srgbClr val="292929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tr-TR" sz="2100">
                                  <a:solidFill>
                                    <a:srgbClr val="292929"/>
                                  </a:solidFill>
                                  <a:latin typeface="Cambria Math"/>
                                  <a:ea typeface="Cambria Math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tr-TR" sz="2100" i="1">
                                      <a:solidFill>
                                        <a:srgbClr val="292929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tr-TR" sz="2100" i="1">
                                          <a:solidFill>
                                            <a:srgbClr val="292929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tr-TR" sz="2100">
                                          <a:solidFill>
                                            <a:srgbClr val="292929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ω</m:t>
                                      </m:r>
                                    </m:e>
                                    <m:sub>
                                      <m:r>
                                        <a:rPr lang="tr-TR" sz="2100">
                                          <a:solidFill>
                                            <a:srgbClr val="292929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m:rPr>
                                      <m:sty m:val="p"/>
                                    </m:rPr>
                                    <a:rPr lang="tr-TR" sz="2100">
                                      <a:solidFill>
                                        <a:srgbClr val="292929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t</m:t>
                                  </m:r>
                                  <m:r>
                                    <a:rPr lang="tr-TR" sz="2100">
                                      <a:solidFill>
                                        <a:srgbClr val="292929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tr-TR" sz="2100" i="1">
                                          <a:solidFill>
                                            <a:srgbClr val="292929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m:rPr>
                                          <m:sty m:val="p"/>
                                        </m:rPr>
                                        <a:rPr lang="tr-TR" sz="2100">
                                          <a:solidFill>
                                            <a:srgbClr val="292929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π</m:t>
                                      </m:r>
                                    </m:num>
                                    <m:den>
                                      <m:r>
                                        <a:rPr lang="tr-TR" sz="2100">
                                          <a:solidFill>
                                            <a:srgbClr val="292929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4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  <m:r>
                            <m:rPr>
                              <m:nor/>
                            </m:rPr>
                            <a:rPr lang="tr-TR" sz="2100" dirty="0">
                              <a:solidFill>
                                <a:srgbClr val="292929"/>
                              </a:solidFill>
                              <a:ea typeface="Cambria Math"/>
                            </a:rPr>
                            <m:t> </m:t>
                          </m:r>
                          <m:r>
                            <a:rPr lang="tr-TR" sz="2100" b="0" i="0" dirty="0" smtClean="0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tr-TR" sz="2100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  <m:t>sin</m:t>
                          </m:r>
                          <m:r>
                            <a:rPr lang="tr-TR" sz="2100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  <m:t>⁡(</m:t>
                          </m:r>
                          <m:sSub>
                            <m:sSubPr>
                              <m:ctrlPr>
                                <a:rPr lang="tr-TR" sz="2100" i="1">
                                  <a:solidFill>
                                    <a:srgbClr val="292929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tr-TR" sz="2100">
                                  <a:solidFill>
                                    <a:srgbClr val="292929"/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tr-TR" sz="2100">
                                  <a:solidFill>
                                    <a:srgbClr val="292929"/>
                                  </a:solidFill>
                                  <a:latin typeface="Cambria Math"/>
                                  <a:ea typeface="Cambria Math"/>
                                </a:rPr>
                                <m:t>ω</m:t>
                              </m:r>
                            </m:e>
                            <m:sub>
                              <m:r>
                                <a:rPr lang="tr-TR" sz="2100">
                                  <a:solidFill>
                                    <a:srgbClr val="292929"/>
                                  </a:solidFill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tr-TR" sz="2100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  <m:t>t</m:t>
                          </m:r>
                          <m:r>
                            <a:rPr lang="tr-TR" sz="2100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tr-TR" sz="2100" i="1">
                                  <a:solidFill>
                                    <a:srgbClr val="292929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tr-TR" sz="2100">
                                  <a:solidFill>
                                    <a:srgbClr val="292929"/>
                                  </a:solidFill>
                                  <a:latin typeface="Cambria Math"/>
                                  <a:ea typeface="Cambria Math"/>
                                </a:rPr>
                                <m:t>π</m:t>
                              </m:r>
                            </m:num>
                            <m:den>
                              <m:r>
                                <a:rPr lang="tr-TR" sz="2100">
                                  <a:solidFill>
                                    <a:srgbClr val="292929"/>
                                  </a:solidFill>
                                  <a:latin typeface="Cambria Math"/>
                                  <a:ea typeface="Cambria Math"/>
                                </a:rPr>
                                <m:t>4</m:t>
                              </m:r>
                            </m:den>
                          </m:f>
                          <m:r>
                            <a:rPr lang="tr-TR" sz="2100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tr-TR" sz="2100" dirty="0">
                              <a:solidFill>
                                <a:srgbClr val="292929"/>
                              </a:solidFill>
                              <a:ea typeface="Cambria Math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tr-TR" sz="2100" dirty="0" smtClean="0">
                  <a:solidFill>
                    <a:srgbClr val="292929"/>
                  </a:solidFill>
                </a:endParaRPr>
              </a:p>
              <a:p>
                <a:pPr marL="0" indent="0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tr-TR" sz="2100">
                          <a:solidFill>
                            <a:srgbClr val="292929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tr-TR" sz="2100" i="1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tr-TR" sz="2100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tr-TR" sz="2100" i="1">
                                  <a:solidFill>
                                    <a:srgbClr val="292929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tr-TR" sz="2100">
                                  <a:solidFill>
                                    <a:srgbClr val="292929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r>
                        <m:rPr>
                          <m:sty m:val="p"/>
                        </m:rPr>
                        <a:rPr lang="tr-TR" sz="2100">
                          <a:solidFill>
                            <a:srgbClr val="292929"/>
                          </a:solidFill>
                          <a:latin typeface="Cambria Math"/>
                          <a:ea typeface="Cambria Math"/>
                        </a:rPr>
                        <m:t>s</m:t>
                      </m:r>
                      <m:r>
                        <m:rPr>
                          <m:sty m:val="p"/>
                        </m:rPr>
                        <a:rPr lang="tr-TR" sz="2100" b="0" i="0" smtClean="0">
                          <a:solidFill>
                            <a:srgbClr val="292929"/>
                          </a:solidFill>
                          <a:latin typeface="Cambria Math"/>
                          <a:ea typeface="Cambria Math"/>
                        </a:rPr>
                        <m:t>in</m:t>
                      </m:r>
                      <m:r>
                        <a:rPr lang="tr-TR" sz="2100">
                          <a:solidFill>
                            <a:srgbClr val="292929"/>
                          </a:solidFill>
                          <a:latin typeface="Cambria Math"/>
                          <a:ea typeface="Cambria Math"/>
                        </a:rPr>
                        <m:t>⁡(</m:t>
                      </m:r>
                      <m:sSub>
                        <m:sSubPr>
                          <m:ctrlPr>
                            <a:rPr lang="tr-TR" sz="2100" i="1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tr-TR" sz="2100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  <m:t>ω</m:t>
                          </m:r>
                        </m:e>
                        <m:sub>
                          <m:r>
                            <a:rPr lang="tr-TR" sz="2100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tr-TR" sz="2100">
                          <a:solidFill>
                            <a:srgbClr val="292929"/>
                          </a:solidFill>
                          <a:latin typeface="Cambria Math"/>
                          <a:ea typeface="Cambria Math"/>
                        </a:rPr>
                        <m:t>t</m:t>
                      </m:r>
                      <m:r>
                        <a:rPr lang="tr-TR" sz="2100">
                          <a:solidFill>
                            <a:srgbClr val="292929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tr-TR" sz="2100" dirty="0">
                  <a:solidFill>
                    <a:srgbClr val="292929"/>
                  </a:solidFill>
                </a:endParaRPr>
              </a:p>
              <a:p>
                <a:pPr marL="0" indent="0" eaLnBrk="1" hangingPunct="1">
                  <a:buNone/>
                </a:pPr>
                <a:r>
                  <a:rPr lang="tr-TR" sz="2100" dirty="0" smtClean="0">
                    <a:solidFill>
                      <a:srgbClr val="292929"/>
                    </a:solidFill>
                  </a:rPr>
                  <a:t>Summing the even and odd parts, we have</a:t>
                </a:r>
              </a:p>
              <a:p>
                <a:pPr marL="0" indent="0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sz="2100" i="1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tr-TR" sz="2100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tr-TR" sz="2100" i="1">
                                  <a:solidFill>
                                    <a:srgbClr val="292929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tr-TR" sz="2100">
                                  <a:solidFill>
                                    <a:srgbClr val="292929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tr-TR" sz="2100" b="0" i="1" smtClean="0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tr-TR" sz="2100" b="0" i="0" smtClean="0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  <m:t>co</m:t>
                          </m:r>
                          <m:r>
                            <m:rPr>
                              <m:sty m:val="p"/>
                            </m:rPr>
                            <a:rPr lang="tr-TR" sz="2100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  <m:t>s</m:t>
                          </m:r>
                          <m:d>
                            <m:dPr>
                              <m:ctrlPr>
                                <a:rPr lang="tr-TR" sz="2100" i="1" smtClean="0">
                                  <a:solidFill>
                                    <a:srgbClr val="292929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2100" i="1" smtClean="0">
                                      <a:solidFill>
                                        <a:srgbClr val="292929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tr-TR" sz="2100">
                                      <a:solidFill>
                                        <a:srgbClr val="292929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ω</m:t>
                                  </m:r>
                                </m:e>
                                <m:sub>
                                  <m:r>
                                    <a:rPr lang="tr-TR" sz="2100">
                                      <a:solidFill>
                                        <a:srgbClr val="292929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m:rPr>
                                  <m:sty m:val="p"/>
                                </m:rPr>
                                <a:rPr lang="tr-TR" sz="2100" smtClean="0">
                                  <a:solidFill>
                                    <a:srgbClr val="292929"/>
                                  </a:solidFill>
                                  <a:latin typeface="Cambria Math"/>
                                  <a:ea typeface="Cambria Math"/>
                                </a:rPr>
                                <m:t>t</m:t>
                              </m:r>
                            </m:e>
                          </m:d>
                          <m:r>
                            <a:rPr lang="tr-TR" sz="2100" b="0" i="0" smtClean="0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func>
                            <m:funcPr>
                              <m:ctrlPr>
                                <a:rPr lang="tr-TR" sz="2100" i="1">
                                  <a:solidFill>
                                    <a:srgbClr val="292929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tr-TR" sz="2100">
                                  <a:solidFill>
                                    <a:srgbClr val="292929"/>
                                  </a:solidFill>
                                  <a:latin typeface="Cambria Math"/>
                                  <a:ea typeface="Cambria Math"/>
                                </a:rPr>
                                <m:t>s</m:t>
                              </m:r>
                              <m:r>
                                <m:rPr>
                                  <m:sty m:val="p"/>
                                </m:rPr>
                                <a:rPr lang="tr-TR" sz="2100">
                                  <a:solidFill>
                                    <a:srgbClr val="292929"/>
                                  </a:solidFill>
                                  <a:latin typeface="Cambria Math"/>
                                  <a:ea typeface="Cambria Math"/>
                                </a:rPr>
                                <m:t>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tr-TR" sz="2100" i="1">
                                      <a:solidFill>
                                        <a:srgbClr val="292929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tr-TR" sz="2100" i="1">
                                          <a:solidFill>
                                            <a:srgbClr val="292929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tr-TR" sz="2100">
                                          <a:solidFill>
                                            <a:srgbClr val="292929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ω</m:t>
                                      </m:r>
                                    </m:e>
                                    <m:sub>
                                      <m:r>
                                        <a:rPr lang="tr-TR" sz="2100">
                                          <a:solidFill>
                                            <a:srgbClr val="292929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m:rPr>
                                      <m:sty m:val="p"/>
                                    </m:rPr>
                                    <a:rPr lang="tr-TR" sz="2100">
                                      <a:solidFill>
                                        <a:srgbClr val="292929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t</m:t>
                                  </m:r>
                                </m:e>
                              </m:d>
                            </m:e>
                          </m:func>
                        </m:e>
                      </m:d>
                      <m:r>
                        <a:rPr lang="tr-TR" sz="2100" b="0" i="0" smtClean="0">
                          <a:solidFill>
                            <a:srgbClr val="292929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tr-TR" sz="2100">
                          <a:solidFill>
                            <a:srgbClr val="292929"/>
                          </a:solidFill>
                          <a:latin typeface="Cambria Math"/>
                          <a:ea typeface="Cambria Math"/>
                        </a:rPr>
                        <m:t>s</m:t>
                      </m:r>
                      <m:r>
                        <m:rPr>
                          <m:sty m:val="p"/>
                        </m:rPr>
                        <a:rPr lang="tr-TR" sz="2100">
                          <a:solidFill>
                            <a:srgbClr val="292929"/>
                          </a:solidFill>
                          <a:latin typeface="Cambria Math"/>
                          <a:ea typeface="Cambria Math"/>
                        </a:rPr>
                        <m:t>in</m:t>
                      </m:r>
                      <m:r>
                        <a:rPr lang="tr-TR" sz="2100" i="0">
                          <a:solidFill>
                            <a:srgbClr val="292929"/>
                          </a:solidFill>
                          <a:latin typeface="Cambria Math"/>
                          <a:ea typeface="Cambria Math"/>
                        </a:rPr>
                        <m:t>⁡(</m:t>
                      </m:r>
                      <m:sSub>
                        <m:sSubPr>
                          <m:ctrlPr>
                            <a:rPr lang="tr-TR" sz="2100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tr-TR" sz="2100" i="0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  <m:t>ω</m:t>
                          </m:r>
                        </m:e>
                        <m:sub>
                          <m:r>
                            <a:rPr lang="tr-TR" sz="2100" i="0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tr-TR" sz="2100" i="0">
                          <a:solidFill>
                            <a:srgbClr val="292929"/>
                          </a:solidFill>
                          <a:latin typeface="Cambria Math"/>
                          <a:ea typeface="Cambria Math"/>
                        </a:rPr>
                        <m:t>t</m:t>
                      </m:r>
                      <m:r>
                        <a:rPr lang="tr-TR" sz="2100" b="0" i="0" smtClean="0">
                          <a:solidFill>
                            <a:srgbClr val="292929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tr-TR" sz="2100" b="0" smtClean="0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tr-TR" sz="2100" b="0" i="0" smtClean="0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  <m:t>π</m:t>
                          </m:r>
                        </m:num>
                        <m:den>
                          <m:r>
                            <a:rPr lang="tr-TR" sz="2100" b="0" i="0" smtClean="0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  <m:t>4</m:t>
                          </m:r>
                        </m:den>
                      </m:f>
                      <m:r>
                        <a:rPr lang="tr-TR" sz="2100" i="0">
                          <a:solidFill>
                            <a:srgbClr val="292929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tr-TR" sz="2100" dirty="0">
                  <a:solidFill>
                    <a:srgbClr val="292929"/>
                  </a:solidFill>
                </a:endParaRPr>
              </a:p>
              <a:p>
                <a:pPr marL="0" indent="0" eaLnBrk="1" hangingPunct="1">
                  <a:buNone/>
                </a:pPr>
                <a:endParaRPr lang="tr-TR" sz="2100" dirty="0" smtClean="0">
                  <a:solidFill>
                    <a:srgbClr val="292929"/>
                  </a:solidFill>
                </a:endParaRPr>
              </a:p>
              <a:p>
                <a:pPr marL="0" indent="0" algn="just" eaLnBrk="1" hangingPunct="1">
                  <a:buNone/>
                </a:pPr>
                <a:endParaRPr lang="tr-TR" sz="2100" dirty="0">
                  <a:solidFill>
                    <a:srgbClr val="292929"/>
                  </a:solidFill>
                </a:endParaRPr>
              </a:p>
              <a:p>
                <a:pPr marL="0" indent="0" algn="just" eaLnBrk="1" hangingPunct="1">
                  <a:buNone/>
                </a:pPr>
                <a:endParaRPr lang="tr-TR" sz="2100" dirty="0" smtClean="0">
                  <a:solidFill>
                    <a:srgbClr val="292929"/>
                  </a:solidFill>
                </a:endParaRPr>
              </a:p>
              <a:p>
                <a:pPr marL="0" indent="0" algn="just" eaLnBrk="1" hangingPunct="1">
                  <a:buNone/>
                </a:pPr>
                <a:endParaRPr lang="tr-TR" sz="2100" u="sng" dirty="0" smtClean="0">
                  <a:solidFill>
                    <a:srgbClr val="292929"/>
                  </a:solidFill>
                </a:endParaRPr>
              </a:p>
              <a:p>
                <a:pPr marL="0" indent="0" algn="just" eaLnBrk="1" hangingPunct="1">
                  <a:buNone/>
                </a:pPr>
                <a:endParaRPr lang="tr-TR" sz="2100" dirty="0" smtClean="0">
                  <a:solidFill>
                    <a:srgbClr val="292929"/>
                  </a:solidFill>
                </a:endParaRPr>
              </a:p>
              <a:p>
                <a:pPr marL="0" indent="0" algn="just" eaLnBrk="1" hangingPunct="1">
                  <a:buNone/>
                </a:pPr>
                <a:endParaRPr lang="tr-TR" sz="2100" dirty="0" smtClean="0">
                  <a:solidFill>
                    <a:srgbClr val="292929"/>
                  </a:solidFill>
                </a:endParaRPr>
              </a:p>
              <a:p>
                <a:pPr marL="0" indent="0" algn="ctr" eaLnBrk="1" hangingPunct="1">
                  <a:buNone/>
                </a:pPr>
                <a:endParaRPr lang="tr-TR" sz="2100" dirty="0">
                  <a:solidFill>
                    <a:srgbClr val="292929"/>
                  </a:solidFill>
                </a:endParaRPr>
              </a:p>
              <a:p>
                <a:pPr marL="0" indent="0" algn="ctr" eaLnBrk="1" hangingPunct="1">
                  <a:buNone/>
                </a:pPr>
                <a:endParaRPr lang="tr-TR" sz="2100" dirty="0" smtClean="0">
                  <a:solidFill>
                    <a:srgbClr val="292929"/>
                  </a:solidFill>
                </a:endParaRPr>
              </a:p>
              <a:p>
                <a:pPr marL="0" indent="0" algn="ctr" eaLnBrk="1" hangingPunct="1">
                  <a:buNone/>
                </a:pPr>
                <a:endParaRPr lang="tr-TR" sz="2100" dirty="0">
                  <a:solidFill>
                    <a:srgbClr val="292929"/>
                  </a:solidFill>
                </a:endParaRPr>
              </a:p>
              <a:p>
                <a:pPr marL="0" indent="0" algn="ctr" eaLnBrk="1" hangingPunct="1">
                  <a:buNone/>
                </a:pPr>
                <a:endParaRPr lang="tr-TR" sz="2100" dirty="0" smtClean="0">
                  <a:solidFill>
                    <a:srgbClr val="292929"/>
                  </a:solidFill>
                </a:endParaRPr>
              </a:p>
              <a:p>
                <a:pPr marL="0" indent="0" algn="ctr" eaLnBrk="1" hangingPunct="1">
                  <a:buNone/>
                </a:pPr>
                <a:endParaRPr lang="tr-TR" sz="2100" dirty="0">
                  <a:solidFill>
                    <a:srgbClr val="292929"/>
                  </a:solidFill>
                </a:endParaRPr>
              </a:p>
              <a:p>
                <a:pPr marL="0" indent="0" algn="ctr" eaLnBrk="1" hangingPunct="1">
                  <a:buNone/>
                </a:pPr>
                <a:endParaRPr lang="tr-TR" sz="2100" dirty="0" smtClean="0">
                  <a:solidFill>
                    <a:srgbClr val="292929"/>
                  </a:solidFill>
                </a:endParaRPr>
              </a:p>
              <a:p>
                <a:pPr marL="0" indent="0" algn="ctr" eaLnBrk="1" hangingPunct="1">
                  <a:buNone/>
                </a:pPr>
                <a:endParaRPr lang="tr-TR" sz="2100" dirty="0">
                  <a:solidFill>
                    <a:srgbClr val="292929"/>
                  </a:solidFill>
                </a:endParaRPr>
              </a:p>
              <a:p>
                <a:pPr marL="0" indent="0" algn="ctr" eaLnBrk="1" hangingPunct="1">
                  <a:buNone/>
                </a:pPr>
                <a:endParaRPr lang="tr-TR" sz="2100" dirty="0" smtClean="0">
                  <a:solidFill>
                    <a:srgbClr val="292929"/>
                  </a:solidFill>
                </a:endParaRPr>
              </a:p>
              <a:p>
                <a:pPr marL="0" indent="0" algn="ctr" eaLnBrk="1" hangingPunct="1">
                  <a:buNone/>
                </a:pPr>
                <a:endParaRPr lang="tr-TR" sz="2100" dirty="0" smtClean="0">
                  <a:solidFill>
                    <a:srgbClr val="292929"/>
                  </a:solidFill>
                </a:endParaRPr>
              </a:p>
              <a:p>
                <a:pPr marL="0" indent="0" algn="ctr" eaLnBrk="1" hangingPunct="1">
                  <a:buNone/>
                </a:pPr>
                <a:endParaRPr lang="tr-TR" sz="2100" dirty="0" smtClean="0">
                  <a:solidFill>
                    <a:srgbClr val="292929"/>
                  </a:solidFill>
                </a:endParaRPr>
              </a:p>
              <a:p>
                <a:pPr marL="0" indent="0" algn="just" eaLnBrk="1" hangingPunct="1">
                  <a:buNone/>
                </a:pPr>
                <a:endParaRPr lang="tr-TR" sz="2100" dirty="0" smtClean="0">
                  <a:solidFill>
                    <a:srgbClr val="292929"/>
                  </a:solidFill>
                </a:endParaRPr>
              </a:p>
              <a:p>
                <a:pPr marL="0" indent="0" algn="ctr" eaLnBrk="1" hangingPunct="1">
                  <a:buNone/>
                </a:pPr>
                <a:endParaRPr lang="tr-TR" sz="2100" dirty="0">
                  <a:solidFill>
                    <a:srgbClr val="292929"/>
                  </a:solidFill>
                </a:endParaRPr>
              </a:p>
              <a:p>
                <a:pPr marL="0" indent="0" algn="ctr" eaLnBrk="1" hangingPunct="1">
                  <a:buNone/>
                </a:pPr>
                <a:endParaRPr lang="tr-TR" sz="2100" dirty="0">
                  <a:solidFill>
                    <a:srgbClr val="292929"/>
                  </a:solidFill>
                </a:endParaRPr>
              </a:p>
              <a:p>
                <a:pPr marL="0" indent="0" algn="just" eaLnBrk="1" hangingPunct="1">
                  <a:buNone/>
                </a:pPr>
                <a:endParaRPr lang="tr-TR" sz="2100" dirty="0" smtClean="0">
                  <a:solidFill>
                    <a:srgbClr val="292929"/>
                  </a:solidFill>
                </a:endParaRPr>
              </a:p>
            </p:txBody>
          </p:sp>
        </mc:Choice>
        <mc:Fallback>
          <p:sp>
            <p:nvSpPr>
              <p:cNvPr id="4" name="Rectangle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52600" y="1295400"/>
                <a:ext cx="6019800" cy="5181600"/>
              </a:xfrm>
              <a:prstGeom prst="rect">
                <a:avLst/>
              </a:prstGeom>
              <a:blipFill rotWithShape="1">
                <a:blip r:embed="rId2"/>
                <a:stretch>
                  <a:fillRect l="-1216" t="-11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45235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533400" y="6611938"/>
            <a:ext cx="8610600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000" dirty="0">
                <a:solidFill>
                  <a:schemeClr val="bg1"/>
                </a:solidFill>
              </a:rPr>
              <a:t>Copyright 20</a:t>
            </a:r>
            <a:r>
              <a:rPr lang="tr-TR" sz="1000" dirty="0">
                <a:solidFill>
                  <a:schemeClr val="bg1"/>
                </a:solidFill>
              </a:rPr>
              <a:t>12</a:t>
            </a:r>
            <a:r>
              <a:rPr lang="en-US" sz="1000" dirty="0">
                <a:solidFill>
                  <a:schemeClr val="bg1"/>
                </a:solidFill>
              </a:rPr>
              <a:t> | </a:t>
            </a:r>
            <a:r>
              <a:rPr lang="tr-TR" sz="1000" dirty="0">
                <a:solidFill>
                  <a:schemeClr val="bg1"/>
                </a:solidFill>
              </a:rPr>
              <a:t>Instructor: Dr. Gülden Köktürk</a:t>
            </a:r>
            <a:r>
              <a:rPr lang="en-US" sz="1000" dirty="0">
                <a:solidFill>
                  <a:schemeClr val="bg1"/>
                </a:solidFill>
              </a:rPr>
              <a:t> | </a:t>
            </a:r>
            <a:r>
              <a:rPr lang="tr-TR" sz="1000" dirty="0">
                <a:solidFill>
                  <a:schemeClr val="bg1"/>
                </a:solidFill>
              </a:rPr>
              <a:t>EED1004-INTRODUCTION TO SIGNAL PROCESSING</a:t>
            </a:r>
            <a:endParaRPr lang="en-US" sz="8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34"/>
              <p:cNvSpPr txBox="1">
                <a:spLocks noChangeArrowheads="1"/>
              </p:cNvSpPr>
              <p:nvPr/>
            </p:nvSpPr>
            <p:spPr bwMode="auto">
              <a:xfrm>
                <a:off x="1752600" y="1676400"/>
                <a:ext cx="6172200" cy="4800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 algn="just" eaLnBrk="1" hangingPunct="1">
                  <a:buNone/>
                </a:pPr>
                <a:r>
                  <a:rPr lang="tr-TR" sz="2100" u="sng" dirty="0" smtClean="0">
                    <a:solidFill>
                      <a:srgbClr val="292929"/>
                    </a:solidFill>
                    <a:ea typeface="Cambria Math"/>
                  </a:rPr>
                  <a:t>Example</a:t>
                </a:r>
                <a:r>
                  <a:rPr lang="tr-TR" sz="2100" dirty="0" smtClean="0">
                    <a:solidFill>
                      <a:srgbClr val="292929"/>
                    </a:solidFill>
                    <a:ea typeface="Cambria Math"/>
                  </a:rPr>
                  <a:t>: Consider the rectangular pulse</a:t>
                </a:r>
              </a:p>
              <a:p>
                <a:pPr marL="0" indent="0" algn="just" eaLnBrk="1" hangingPunct="1">
                  <a:buNone/>
                </a:pPr>
                <a:r>
                  <a:rPr lang="tr-TR" sz="2100" dirty="0">
                    <a:solidFill>
                      <a:srgbClr val="292929"/>
                    </a:solidFill>
                    <a:ea typeface="Cambria Math"/>
                  </a:rPr>
                  <a:t>p</a:t>
                </a:r>
                <a:r>
                  <a:rPr lang="tr-TR" sz="2100" dirty="0" smtClean="0">
                    <a:solidFill>
                      <a:srgbClr val="292929"/>
                    </a:solidFill>
                    <a:ea typeface="Cambria Math"/>
                  </a:rPr>
                  <a:t>(t)=u(t)-u(t-T)</a:t>
                </a:r>
              </a:p>
              <a:p>
                <a:pPr marL="0" indent="0" algn="just" eaLnBrk="1" hangingPunct="1">
                  <a:buNone/>
                </a:pPr>
                <a:endParaRPr lang="tr-TR" sz="2100" dirty="0">
                  <a:solidFill>
                    <a:srgbClr val="292929"/>
                  </a:solidFill>
                  <a:ea typeface="Cambria Math"/>
                </a:endParaRPr>
              </a:p>
              <a:p>
                <a:pPr marL="0" indent="0" algn="just" eaLnBrk="1" hangingPunct="1">
                  <a:buNone/>
                </a:pPr>
                <a:endParaRPr lang="tr-TR" sz="2100" b="0" dirty="0" smtClean="0">
                  <a:solidFill>
                    <a:srgbClr val="292929"/>
                  </a:solidFill>
                  <a:ea typeface="Cambria Math"/>
                </a:endParaRPr>
              </a:p>
              <a:p>
                <a:pPr marL="0" indent="0" algn="just" eaLnBrk="1" hangingPunct="1">
                  <a:buNone/>
                </a:pPr>
                <a:endParaRPr lang="tr-TR" sz="2100" dirty="0" smtClean="0">
                  <a:solidFill>
                    <a:srgbClr val="292929"/>
                  </a:solidFill>
                </a:endParaRPr>
              </a:p>
              <a:p>
                <a:pPr marL="0" indent="0" algn="just" eaLnBrk="1" hangingPunct="1">
                  <a:buNone/>
                </a:pPr>
                <a:endParaRPr lang="tr-TR" sz="2100" dirty="0">
                  <a:solidFill>
                    <a:srgbClr val="292929"/>
                  </a:solidFill>
                </a:endParaRPr>
              </a:p>
              <a:p>
                <a:pPr marL="0" indent="0" algn="just" eaLnBrk="1" hangingPunct="1">
                  <a:buNone/>
                </a:pPr>
                <a:endParaRPr lang="tr-TR" sz="2100" dirty="0" smtClean="0">
                  <a:solidFill>
                    <a:srgbClr val="292929"/>
                  </a:solidFill>
                </a:endParaRPr>
              </a:p>
              <a:p>
                <a:pPr marL="0" indent="0" algn="just" eaLnBrk="1" hangingPunct="1">
                  <a:buNone/>
                </a:pPr>
                <a:r>
                  <a:rPr lang="tr-TR" sz="2100" dirty="0" smtClean="0">
                    <a:solidFill>
                      <a:srgbClr val="292929"/>
                    </a:solidFill>
                  </a:rPr>
                  <a:t>Show that </a:t>
                </a:r>
              </a:p>
              <a:p>
                <a:pPr marL="0" indent="0" algn="just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tr-TR" sz="2100" i="0">
                          <a:solidFill>
                            <a:srgbClr val="292929"/>
                          </a:solidFill>
                          <a:latin typeface="Cambria Math"/>
                        </a:rPr>
                        <m:t>Even</m:t>
                      </m:r>
                      <m:r>
                        <a:rPr lang="tr-TR" sz="2100" i="0">
                          <a:solidFill>
                            <a:srgbClr val="292929"/>
                          </a:solidFill>
                          <a:latin typeface="Cambria Math"/>
                        </a:rPr>
                        <m:t> </m:t>
                      </m:r>
                      <m:d>
                        <m:dPr>
                          <m:begChr m:val="{"/>
                          <m:endChr m:val="}"/>
                          <m:ctrlPr>
                            <a:rPr lang="tr-TR" sz="2100">
                              <a:solidFill>
                                <a:srgbClr val="292929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tr-TR" sz="2100" b="0" i="0" smtClean="0">
                              <a:solidFill>
                                <a:srgbClr val="292929"/>
                              </a:solidFill>
                              <a:latin typeface="Cambria Math"/>
                            </a:rPr>
                            <m:t>p</m:t>
                          </m:r>
                          <m:r>
                            <a:rPr lang="tr-TR" sz="2100" i="0">
                              <a:solidFill>
                                <a:srgbClr val="292929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tr-TR" sz="2100" i="0">
                              <a:solidFill>
                                <a:srgbClr val="292929"/>
                              </a:solidFill>
                              <a:latin typeface="Cambria Math"/>
                            </a:rPr>
                            <m:t>t</m:t>
                          </m:r>
                          <m:r>
                            <a:rPr lang="tr-TR" sz="2100" i="0">
                              <a:solidFill>
                                <a:srgbClr val="292929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d>
                      <m:r>
                        <a:rPr lang="tr-TR" sz="2100" i="0">
                          <a:solidFill>
                            <a:srgbClr val="292929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tr-TR" sz="2100">
                              <a:solidFill>
                                <a:srgbClr val="292929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tr-TR" sz="2100" b="0" i="0" smtClean="0">
                              <a:solidFill>
                                <a:srgbClr val="292929"/>
                              </a:solidFill>
                              <a:latin typeface="Cambria Math"/>
                            </a:rPr>
                            <m:t>u</m:t>
                          </m:r>
                          <m:d>
                            <m:dPr>
                              <m:ctrlPr>
                                <a:rPr lang="tr-TR" sz="2100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tr-TR" sz="2100" i="0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  <m:t>t</m:t>
                              </m:r>
                              <m:r>
                                <a:rPr lang="tr-TR" sz="2100" b="0" i="0" smtClean="0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tr-TR" sz="2100" b="0" i="0" smtClean="0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  <m:t>T</m:t>
                              </m:r>
                            </m:e>
                          </m:d>
                          <m:r>
                            <a:rPr lang="tr-TR" sz="2100" b="0" i="0" smtClean="0">
                              <a:solidFill>
                                <a:srgbClr val="292929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tr-TR" sz="2100" b="0" i="0" smtClean="0">
                              <a:solidFill>
                                <a:srgbClr val="292929"/>
                              </a:solidFill>
                              <a:latin typeface="Cambria Math"/>
                            </a:rPr>
                            <m:t>u</m:t>
                          </m:r>
                          <m:r>
                            <a:rPr lang="tr-TR" sz="2100" i="0">
                              <a:solidFill>
                                <a:srgbClr val="292929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tr-TR" sz="2100" i="0">
                              <a:solidFill>
                                <a:srgbClr val="292929"/>
                              </a:solidFill>
                              <a:latin typeface="Cambria Math"/>
                            </a:rPr>
                            <m:t>t</m:t>
                          </m:r>
                          <m:r>
                            <a:rPr lang="tr-TR" sz="2100" b="0" i="0" smtClean="0">
                              <a:solidFill>
                                <a:srgbClr val="292929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tr-TR" sz="2100" b="0" i="0" smtClean="0">
                              <a:solidFill>
                                <a:srgbClr val="292929"/>
                              </a:solidFill>
                              <a:latin typeface="Cambria Math"/>
                            </a:rPr>
                            <m:t>T</m:t>
                          </m:r>
                          <m:r>
                            <a:rPr lang="tr-TR" sz="2100" i="0">
                              <a:solidFill>
                                <a:srgbClr val="292929"/>
                              </a:solidFill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tr-TR" sz="2100" i="0">
                              <a:solidFill>
                                <a:srgbClr val="292929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tr-TR" sz="2100" dirty="0">
                  <a:solidFill>
                    <a:srgbClr val="292929"/>
                  </a:solidFill>
                </a:endParaRPr>
              </a:p>
              <a:p>
                <a:pPr marL="0" indent="0" algn="just" eaLnBrk="1" hangingPunct="1">
                  <a:buNone/>
                </a:pPr>
                <a:endParaRPr lang="tr-TR" sz="2100" dirty="0" smtClean="0">
                  <a:solidFill>
                    <a:srgbClr val="292929"/>
                  </a:solidFill>
                </a:endParaRPr>
              </a:p>
              <a:p>
                <a:pPr marL="0" indent="0" algn="just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tr-TR" sz="2100" i="0">
                          <a:solidFill>
                            <a:srgbClr val="292929"/>
                          </a:solidFill>
                          <a:latin typeface="Cambria Math"/>
                        </a:rPr>
                        <m:t>Odd</m:t>
                      </m:r>
                      <m:r>
                        <a:rPr lang="tr-TR" sz="2100" i="0">
                          <a:solidFill>
                            <a:srgbClr val="292929"/>
                          </a:solidFill>
                          <a:latin typeface="Cambria Math"/>
                        </a:rPr>
                        <m:t> </m:t>
                      </m:r>
                      <m:d>
                        <m:dPr>
                          <m:begChr m:val="{"/>
                          <m:endChr m:val="}"/>
                          <m:ctrlPr>
                            <a:rPr lang="tr-TR" sz="2100">
                              <a:solidFill>
                                <a:srgbClr val="292929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tr-TR" sz="2100" b="0" i="0" smtClean="0">
                              <a:solidFill>
                                <a:srgbClr val="292929"/>
                              </a:solidFill>
                              <a:latin typeface="Cambria Math"/>
                            </a:rPr>
                            <m:t>p</m:t>
                          </m:r>
                          <m:r>
                            <a:rPr lang="tr-TR" sz="2100" i="0">
                              <a:solidFill>
                                <a:srgbClr val="292929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tr-TR" sz="2100" i="0">
                              <a:solidFill>
                                <a:srgbClr val="292929"/>
                              </a:solidFill>
                              <a:latin typeface="Cambria Math"/>
                            </a:rPr>
                            <m:t>t</m:t>
                          </m:r>
                          <m:r>
                            <a:rPr lang="tr-TR" sz="2100" i="0">
                              <a:solidFill>
                                <a:srgbClr val="292929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d>
                      <m:r>
                        <a:rPr lang="tr-TR" sz="2100" i="0">
                          <a:solidFill>
                            <a:srgbClr val="292929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tr-TR" sz="2100">
                              <a:solidFill>
                                <a:srgbClr val="292929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tr-TR" sz="2100" b="0" i="0" smtClean="0">
                              <a:solidFill>
                                <a:srgbClr val="292929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tr-TR" sz="2100" b="0" i="0" smtClean="0">
                              <a:solidFill>
                                <a:srgbClr val="292929"/>
                              </a:solidFill>
                              <a:latin typeface="Cambria Math"/>
                            </a:rPr>
                            <m:t>u</m:t>
                          </m:r>
                          <m:d>
                            <m:dPr>
                              <m:ctrlPr>
                                <a:rPr lang="tr-TR" sz="2100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tr-TR" sz="2100" i="0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  <m:t>t</m:t>
                              </m:r>
                              <m:r>
                                <a:rPr lang="tr-TR" sz="2100" b="0" i="0" smtClean="0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tr-TR" sz="2100" b="0" i="0" smtClean="0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  <m:t>T</m:t>
                              </m:r>
                            </m:e>
                          </m:d>
                          <m:r>
                            <a:rPr lang="tr-TR" sz="2100" b="0" i="0" smtClean="0">
                              <a:solidFill>
                                <a:srgbClr val="292929"/>
                              </a:solidFill>
                              <a:latin typeface="Cambria Math"/>
                            </a:rPr>
                            <m:t>+2</m:t>
                          </m:r>
                          <m:r>
                            <m:rPr>
                              <m:sty m:val="p"/>
                            </m:rPr>
                            <a:rPr lang="tr-TR" sz="2100" b="0" i="0" smtClean="0">
                              <a:solidFill>
                                <a:srgbClr val="292929"/>
                              </a:solidFill>
                              <a:latin typeface="Cambria Math"/>
                            </a:rPr>
                            <m:t>u</m:t>
                          </m:r>
                          <m:r>
                            <a:rPr lang="tr-TR" sz="2100" b="0" i="0" smtClean="0">
                              <a:solidFill>
                                <a:srgbClr val="292929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tr-TR" sz="2100" b="0" i="0" smtClean="0">
                              <a:solidFill>
                                <a:srgbClr val="292929"/>
                              </a:solidFill>
                              <a:latin typeface="Cambria Math"/>
                            </a:rPr>
                            <m:t>t</m:t>
                          </m:r>
                          <m:r>
                            <a:rPr lang="tr-TR" sz="2100" b="0" i="0" smtClean="0">
                              <a:solidFill>
                                <a:srgbClr val="292929"/>
                              </a:solidFill>
                              <a:latin typeface="Cambria Math"/>
                            </a:rPr>
                            <m:t>)−</m:t>
                          </m:r>
                          <m:r>
                            <m:rPr>
                              <m:sty m:val="p"/>
                            </m:rPr>
                            <a:rPr lang="tr-TR" sz="2100" b="0" i="0" smtClean="0">
                              <a:solidFill>
                                <a:srgbClr val="292929"/>
                              </a:solidFill>
                              <a:latin typeface="Cambria Math"/>
                            </a:rPr>
                            <m:t>u</m:t>
                          </m:r>
                          <m:r>
                            <a:rPr lang="tr-TR" sz="2100" i="0">
                              <a:solidFill>
                                <a:srgbClr val="292929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tr-TR" sz="2100" i="0">
                              <a:solidFill>
                                <a:srgbClr val="292929"/>
                              </a:solidFill>
                              <a:latin typeface="Cambria Math"/>
                            </a:rPr>
                            <m:t>t</m:t>
                          </m:r>
                          <m:r>
                            <a:rPr lang="tr-TR" sz="2100" b="0" i="0" smtClean="0">
                              <a:solidFill>
                                <a:srgbClr val="292929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tr-TR" sz="2100" b="0" i="0" smtClean="0">
                              <a:solidFill>
                                <a:srgbClr val="292929"/>
                              </a:solidFill>
                              <a:latin typeface="Cambria Math"/>
                            </a:rPr>
                            <m:t>T</m:t>
                          </m:r>
                          <m:r>
                            <a:rPr lang="tr-TR" sz="2100" i="0">
                              <a:solidFill>
                                <a:srgbClr val="292929"/>
                              </a:solidFill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tr-TR" sz="2100" i="0">
                              <a:solidFill>
                                <a:srgbClr val="292929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tr-TR" sz="2100" u="sng" dirty="0" smtClean="0">
                  <a:solidFill>
                    <a:srgbClr val="292929"/>
                  </a:solidFill>
                </a:endParaRPr>
              </a:p>
              <a:p>
                <a:pPr marL="0" indent="0" algn="just" eaLnBrk="1" hangingPunct="1">
                  <a:buNone/>
                </a:pPr>
                <a:endParaRPr lang="tr-TR" sz="2100" dirty="0" smtClean="0">
                  <a:solidFill>
                    <a:srgbClr val="292929"/>
                  </a:solidFill>
                </a:endParaRPr>
              </a:p>
              <a:p>
                <a:pPr marL="0" indent="0" algn="just" eaLnBrk="1" hangingPunct="1">
                  <a:buNone/>
                </a:pPr>
                <a:endParaRPr lang="tr-TR" sz="2100" dirty="0" smtClean="0">
                  <a:solidFill>
                    <a:srgbClr val="292929"/>
                  </a:solidFill>
                </a:endParaRPr>
              </a:p>
              <a:p>
                <a:pPr marL="0" indent="0" algn="ctr" eaLnBrk="1" hangingPunct="1">
                  <a:buNone/>
                </a:pPr>
                <a:endParaRPr lang="tr-TR" sz="2100" dirty="0">
                  <a:solidFill>
                    <a:srgbClr val="292929"/>
                  </a:solidFill>
                </a:endParaRPr>
              </a:p>
              <a:p>
                <a:pPr marL="0" indent="0" algn="ctr" eaLnBrk="1" hangingPunct="1">
                  <a:buNone/>
                </a:pPr>
                <a:endParaRPr lang="tr-TR" sz="2100" dirty="0" smtClean="0">
                  <a:solidFill>
                    <a:srgbClr val="292929"/>
                  </a:solidFill>
                </a:endParaRPr>
              </a:p>
              <a:p>
                <a:pPr marL="0" indent="0" algn="ctr" eaLnBrk="1" hangingPunct="1">
                  <a:buNone/>
                </a:pPr>
                <a:endParaRPr lang="tr-TR" sz="2100" dirty="0">
                  <a:solidFill>
                    <a:srgbClr val="292929"/>
                  </a:solidFill>
                </a:endParaRPr>
              </a:p>
              <a:p>
                <a:pPr marL="0" indent="0" algn="ctr" eaLnBrk="1" hangingPunct="1">
                  <a:buNone/>
                </a:pPr>
                <a:endParaRPr lang="tr-TR" sz="2100" dirty="0" smtClean="0">
                  <a:solidFill>
                    <a:srgbClr val="292929"/>
                  </a:solidFill>
                </a:endParaRPr>
              </a:p>
              <a:p>
                <a:pPr marL="0" indent="0" algn="ctr" eaLnBrk="1" hangingPunct="1">
                  <a:buNone/>
                </a:pPr>
                <a:endParaRPr lang="tr-TR" sz="2100" dirty="0">
                  <a:solidFill>
                    <a:srgbClr val="292929"/>
                  </a:solidFill>
                </a:endParaRPr>
              </a:p>
              <a:p>
                <a:pPr marL="0" indent="0" algn="ctr" eaLnBrk="1" hangingPunct="1">
                  <a:buNone/>
                </a:pPr>
                <a:endParaRPr lang="tr-TR" sz="2100" dirty="0" smtClean="0">
                  <a:solidFill>
                    <a:srgbClr val="292929"/>
                  </a:solidFill>
                </a:endParaRPr>
              </a:p>
              <a:p>
                <a:pPr marL="0" indent="0" algn="ctr" eaLnBrk="1" hangingPunct="1">
                  <a:buNone/>
                </a:pPr>
                <a:endParaRPr lang="tr-TR" sz="2100" dirty="0">
                  <a:solidFill>
                    <a:srgbClr val="292929"/>
                  </a:solidFill>
                </a:endParaRPr>
              </a:p>
              <a:p>
                <a:pPr marL="0" indent="0" algn="ctr" eaLnBrk="1" hangingPunct="1">
                  <a:buNone/>
                </a:pPr>
                <a:endParaRPr lang="tr-TR" sz="2100" dirty="0" smtClean="0">
                  <a:solidFill>
                    <a:srgbClr val="292929"/>
                  </a:solidFill>
                </a:endParaRPr>
              </a:p>
              <a:p>
                <a:pPr marL="0" indent="0" algn="ctr" eaLnBrk="1" hangingPunct="1">
                  <a:buNone/>
                </a:pPr>
                <a:endParaRPr lang="tr-TR" sz="2100" dirty="0" smtClean="0">
                  <a:solidFill>
                    <a:srgbClr val="292929"/>
                  </a:solidFill>
                </a:endParaRPr>
              </a:p>
              <a:p>
                <a:pPr marL="0" indent="0" algn="ctr" eaLnBrk="1" hangingPunct="1">
                  <a:buNone/>
                </a:pPr>
                <a:endParaRPr lang="tr-TR" sz="2100" dirty="0" smtClean="0">
                  <a:solidFill>
                    <a:srgbClr val="292929"/>
                  </a:solidFill>
                </a:endParaRPr>
              </a:p>
              <a:p>
                <a:pPr marL="0" indent="0" algn="just" eaLnBrk="1" hangingPunct="1">
                  <a:buNone/>
                </a:pPr>
                <a:endParaRPr lang="tr-TR" sz="2100" dirty="0" smtClean="0">
                  <a:solidFill>
                    <a:srgbClr val="292929"/>
                  </a:solidFill>
                </a:endParaRPr>
              </a:p>
              <a:p>
                <a:pPr marL="0" indent="0" algn="ctr" eaLnBrk="1" hangingPunct="1">
                  <a:buNone/>
                </a:pPr>
                <a:endParaRPr lang="tr-TR" sz="2100" dirty="0">
                  <a:solidFill>
                    <a:srgbClr val="292929"/>
                  </a:solidFill>
                </a:endParaRPr>
              </a:p>
              <a:p>
                <a:pPr marL="0" indent="0" algn="ctr" eaLnBrk="1" hangingPunct="1">
                  <a:buNone/>
                </a:pPr>
                <a:endParaRPr lang="tr-TR" sz="2100" dirty="0">
                  <a:solidFill>
                    <a:srgbClr val="292929"/>
                  </a:solidFill>
                </a:endParaRPr>
              </a:p>
              <a:p>
                <a:pPr marL="0" indent="0" algn="just" eaLnBrk="1" hangingPunct="1">
                  <a:buNone/>
                </a:pPr>
                <a:endParaRPr lang="tr-TR" sz="2100" dirty="0" smtClean="0">
                  <a:solidFill>
                    <a:srgbClr val="292929"/>
                  </a:solidFill>
                </a:endParaRPr>
              </a:p>
            </p:txBody>
          </p:sp>
        </mc:Choice>
        <mc:Fallback>
          <p:sp>
            <p:nvSpPr>
              <p:cNvPr id="3" name="Rectangle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52600" y="1676400"/>
                <a:ext cx="6172200" cy="4800600"/>
              </a:xfrm>
              <a:prstGeom prst="rect">
                <a:avLst/>
              </a:prstGeom>
              <a:blipFill rotWithShape="1">
                <a:blip r:embed="rId2"/>
                <a:stretch>
                  <a:fillRect l="-1186" t="-76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220" y="2678430"/>
            <a:ext cx="2575560" cy="1501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98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533400" y="6611938"/>
            <a:ext cx="8610600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000" dirty="0">
                <a:solidFill>
                  <a:schemeClr val="bg1"/>
                </a:solidFill>
              </a:rPr>
              <a:t>Copyright 20</a:t>
            </a:r>
            <a:r>
              <a:rPr lang="tr-TR" sz="1000" dirty="0">
                <a:solidFill>
                  <a:schemeClr val="bg1"/>
                </a:solidFill>
              </a:rPr>
              <a:t>12</a:t>
            </a:r>
            <a:r>
              <a:rPr lang="en-US" sz="1000" dirty="0">
                <a:solidFill>
                  <a:schemeClr val="bg1"/>
                </a:solidFill>
              </a:rPr>
              <a:t> | </a:t>
            </a:r>
            <a:r>
              <a:rPr lang="tr-TR" sz="1000" dirty="0">
                <a:solidFill>
                  <a:schemeClr val="bg1"/>
                </a:solidFill>
              </a:rPr>
              <a:t>Instructor: Dr. Gülden Köktürk</a:t>
            </a:r>
            <a:r>
              <a:rPr lang="en-US" sz="1000" dirty="0">
                <a:solidFill>
                  <a:schemeClr val="bg1"/>
                </a:solidFill>
              </a:rPr>
              <a:t> | </a:t>
            </a:r>
            <a:r>
              <a:rPr lang="tr-TR" sz="1000" dirty="0">
                <a:solidFill>
                  <a:schemeClr val="bg1"/>
                </a:solidFill>
              </a:rPr>
              <a:t>EED1004-INTRODUCTION TO SIGNAL PROCESSING</a:t>
            </a:r>
            <a:endParaRPr lang="en-US" sz="8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4"/>
              <p:cNvSpPr txBox="1">
                <a:spLocks noChangeArrowheads="1"/>
              </p:cNvSpPr>
              <p:nvPr/>
            </p:nvSpPr>
            <p:spPr bwMode="auto">
              <a:xfrm>
                <a:off x="1752600" y="1676400"/>
                <a:ext cx="5410200" cy="47244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 algn="just" eaLnBrk="1" hangingPunct="1">
                  <a:buNone/>
                </a:pPr>
                <a:r>
                  <a:rPr lang="tr-TR" sz="2100" dirty="0" smtClean="0">
                    <a:solidFill>
                      <a:srgbClr val="292929"/>
                    </a:solidFill>
                  </a:rPr>
                  <a:t>The </a:t>
                </a:r>
                <a:r>
                  <a:rPr lang="tr-TR" sz="2100" dirty="0" smtClean="0">
                    <a:solidFill>
                      <a:srgbClr val="FF0000"/>
                    </a:solidFill>
                  </a:rPr>
                  <a:t>average power </a:t>
                </a:r>
                <a:r>
                  <a:rPr lang="tr-TR" sz="2100" dirty="0" smtClean="0">
                    <a:solidFill>
                      <a:srgbClr val="292929"/>
                    </a:solidFill>
                  </a:rPr>
                  <a:t>over this time interval is</a:t>
                </a:r>
              </a:p>
              <a:p>
                <a:pPr marL="0" indent="0" algn="just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sz="2100" i="1" smtClean="0">
                              <a:solidFill>
                                <a:srgbClr val="292929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tr-TR" sz="2100" b="0" i="0" smtClean="0">
                              <a:solidFill>
                                <a:srgbClr val="292929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tr-TR" sz="2100" i="1" smtClean="0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tr-TR" sz="2100" b="0" i="0" smtClean="0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  <m:t>t</m:t>
                              </m:r>
                            </m:e>
                            <m:sub>
                              <m:r>
                                <a:rPr lang="tr-TR" sz="2100" b="0" i="0" smtClean="0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tr-TR" sz="2100" b="0" i="0" smtClean="0">
                              <a:solidFill>
                                <a:srgbClr val="292929"/>
                              </a:solidFill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sz="2100" b="0" i="1" smtClean="0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tr-TR" sz="2100" b="0" i="0" smtClean="0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  <m:t>t</m:t>
                              </m:r>
                            </m:e>
                            <m:sub>
                              <m:r>
                                <a:rPr lang="tr-TR" sz="2100" b="0" i="0" smtClean="0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nary>
                        <m:naryPr>
                          <m:limLoc m:val="undOvr"/>
                          <m:ctrlPr>
                            <a:rPr lang="tr-TR" sz="2100" i="1">
                              <a:solidFill>
                                <a:srgbClr val="292929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tr-TR" sz="2100" i="1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tr-TR" sz="2100" i="0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  <m:t>t</m:t>
                              </m:r>
                            </m:e>
                            <m:sub>
                              <m:r>
                                <a:rPr lang="tr-TR" sz="2100" i="0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tr-TR" sz="2100" i="1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tr-TR" sz="2100" i="0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  <m:t>t</m:t>
                              </m:r>
                            </m:e>
                            <m:sub>
                              <m:r>
                                <a:rPr lang="tr-TR" sz="2100" i="0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sup>
                        <m:e>
                          <m:r>
                            <m:rPr>
                              <m:sty m:val="p"/>
                            </m:rPr>
                            <a:rPr lang="tr-TR" sz="2100" i="0">
                              <a:solidFill>
                                <a:srgbClr val="292929"/>
                              </a:solidFill>
                              <a:latin typeface="Cambria Math"/>
                            </a:rPr>
                            <m:t>p</m:t>
                          </m:r>
                          <m:d>
                            <m:dPr>
                              <m:ctrlPr>
                                <a:rPr lang="tr-TR" sz="2100" i="1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tr-TR" sz="2100" i="0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  <m:t>t</m:t>
                              </m:r>
                            </m:e>
                          </m:d>
                          <m:r>
                            <m:rPr>
                              <m:sty m:val="p"/>
                            </m:rPr>
                            <a:rPr lang="tr-TR" sz="2100" i="0">
                              <a:solidFill>
                                <a:srgbClr val="292929"/>
                              </a:solidFill>
                              <a:latin typeface="Cambria Math"/>
                            </a:rPr>
                            <m:t>dt</m:t>
                          </m:r>
                        </m:e>
                      </m:nary>
                      <m:r>
                        <a:rPr lang="tr-TR" sz="2100" i="0">
                          <a:solidFill>
                            <a:srgbClr val="292929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tr-TR" sz="2100" i="1">
                              <a:solidFill>
                                <a:srgbClr val="292929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tr-TR" sz="2100" i="0">
                              <a:solidFill>
                                <a:srgbClr val="292929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tr-TR" sz="2100" i="1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tr-TR" sz="2100" i="0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  <m:t>t</m:t>
                              </m:r>
                            </m:e>
                            <m:sub>
                              <m:r>
                                <a:rPr lang="tr-TR" sz="2100" i="0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tr-TR" sz="2100" i="0">
                              <a:solidFill>
                                <a:srgbClr val="292929"/>
                              </a:solidFill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sz="2100" i="1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tr-TR" sz="2100" i="0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  <m:t>t</m:t>
                              </m:r>
                            </m:e>
                            <m:sub>
                              <m:r>
                                <a:rPr lang="tr-TR" sz="2100" i="0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nary>
                        <m:naryPr>
                          <m:limLoc m:val="undOvr"/>
                          <m:ctrlPr>
                            <a:rPr lang="tr-TR" sz="2100" i="1">
                              <a:solidFill>
                                <a:srgbClr val="292929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tr-TR" sz="2100" i="1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tr-TR" sz="2100" i="0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  <m:t>t</m:t>
                              </m:r>
                            </m:e>
                            <m:sub>
                              <m:r>
                                <a:rPr lang="tr-TR" sz="2100" i="0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tr-TR" sz="2100" i="1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tr-TR" sz="2100" i="0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  <m:t>t</m:t>
                              </m:r>
                            </m:e>
                            <m:sub>
                              <m:r>
                                <a:rPr lang="tr-TR" sz="2100" i="0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sup>
                        <m:e>
                          <m:sSup>
                            <m:sSupPr>
                              <m:ctrlPr>
                                <a:rPr lang="tr-TR" sz="2100" i="1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tr-TR" sz="2100" i="0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  <m:t>v</m:t>
                              </m:r>
                            </m:e>
                            <m:sup>
                              <m:r>
                                <a:rPr lang="tr-TR" sz="2100" i="0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tr-TR" sz="2100" i="1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tr-TR" sz="2100" i="0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  <m:t>t</m:t>
                              </m:r>
                            </m:e>
                          </m:d>
                          <m:r>
                            <m:rPr>
                              <m:sty m:val="p"/>
                            </m:rPr>
                            <a:rPr lang="tr-TR" sz="2100" i="0">
                              <a:solidFill>
                                <a:srgbClr val="292929"/>
                              </a:solidFill>
                              <a:latin typeface="Cambria Math"/>
                            </a:rPr>
                            <m:t>dt</m:t>
                          </m:r>
                        </m:e>
                      </m:nary>
                    </m:oMath>
                  </m:oMathPara>
                </a14:m>
                <a:endParaRPr lang="tr-TR" sz="2100" dirty="0" smtClean="0">
                  <a:solidFill>
                    <a:srgbClr val="292929"/>
                  </a:solidFill>
                </a:endParaRPr>
              </a:p>
              <a:p>
                <a:pPr marL="0" indent="0" algn="just" eaLnBrk="1" hangingPunct="1">
                  <a:buNone/>
                </a:pPr>
                <a:endParaRPr lang="tr-TR" sz="2100" dirty="0" smtClean="0">
                  <a:solidFill>
                    <a:srgbClr val="292929"/>
                  </a:solidFill>
                </a:endParaRPr>
              </a:p>
              <a:p>
                <a:pPr marL="0" indent="0" algn="just" eaLnBrk="1" hangingPunct="1">
                  <a:buNone/>
                </a:pPr>
                <a:r>
                  <a:rPr lang="tr-TR" sz="2100" dirty="0" smtClean="0">
                    <a:solidFill>
                      <a:srgbClr val="292929"/>
                    </a:solidFill>
                  </a:rPr>
                  <a:t>If a signal x(t) assumes complex values, then</a:t>
                </a:r>
              </a:p>
              <a:p>
                <a:pPr marL="0" indent="0" algn="just" eaLnBrk="1" hangingPunct="1">
                  <a:buNone/>
                </a:pPr>
                <a:endParaRPr lang="tr-TR" sz="2100" dirty="0" smtClean="0">
                  <a:solidFill>
                    <a:srgbClr val="292929"/>
                  </a:solidFill>
                </a:endParaRPr>
              </a:p>
              <a:p>
                <a:pPr marL="0" indent="0" algn="just" eaLnBrk="1" hangingPunct="1">
                  <a:buNone/>
                </a:pPr>
                <a:r>
                  <a:rPr lang="tr-TR" sz="2100" dirty="0" smtClean="0">
                    <a:solidFill>
                      <a:srgbClr val="FF0000"/>
                    </a:solidFill>
                  </a:rPr>
                  <a:t>The instantaneous power</a:t>
                </a:r>
                <a:r>
                  <a:rPr lang="tr-TR" sz="2100" dirty="0" smtClean="0">
                    <a:solidFill>
                      <a:srgbClr val="292929"/>
                    </a:solidFill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sz="2100" i="1" smtClean="0">
                            <a:solidFill>
                              <a:srgbClr val="292929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tr-TR" sz="2100" i="1" smtClean="0">
                                <a:solidFill>
                                  <a:srgbClr val="292929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tr-TR" sz="2100" b="0" i="0" smtClean="0">
                                <a:solidFill>
                                  <a:srgbClr val="292929"/>
                                </a:solidFill>
                                <a:latin typeface="Cambria Math"/>
                              </a:rPr>
                              <m:t>x</m:t>
                            </m:r>
                            <m:r>
                              <a:rPr lang="tr-TR" sz="2100" b="0" i="0" smtClean="0">
                                <a:solidFill>
                                  <a:srgbClr val="292929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tr-TR" sz="2100" b="0" i="0" smtClean="0">
                                <a:solidFill>
                                  <a:srgbClr val="292929"/>
                                </a:solidFill>
                                <a:latin typeface="Cambria Math"/>
                              </a:rPr>
                              <m:t>t</m:t>
                            </m:r>
                            <m:r>
                              <a:rPr lang="tr-TR" sz="2100" b="0" i="0" smtClean="0">
                                <a:solidFill>
                                  <a:srgbClr val="292929"/>
                                </a:solidFill>
                                <a:latin typeface="Cambria Math"/>
                              </a:rPr>
                              <m:t>)</m:t>
                            </m:r>
                          </m:e>
                        </m:d>
                      </m:e>
                      <m:sup>
                        <m:r>
                          <a:rPr lang="tr-TR" sz="2100" b="0" i="0" smtClean="0">
                            <a:solidFill>
                              <a:srgbClr val="292929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tr-TR" sz="2100" dirty="0" smtClean="0">
                  <a:solidFill>
                    <a:srgbClr val="292929"/>
                  </a:solidFill>
                </a:endParaRPr>
              </a:p>
              <a:p>
                <a:pPr marL="0" indent="0" algn="just" eaLnBrk="1" hangingPunct="1">
                  <a:buNone/>
                </a:pPr>
                <a:r>
                  <a:rPr lang="tr-TR" sz="2100" dirty="0" smtClean="0">
                    <a:solidFill>
                      <a:srgbClr val="FF0000"/>
                    </a:solidFill>
                  </a:rPr>
                  <a:t>Total energy </a:t>
                </a:r>
                <a:r>
                  <a:rPr lang="tr-TR" sz="2100" dirty="0">
                    <a:solidFill>
                      <a:srgbClr val="FF0000"/>
                    </a:solidFill>
                  </a:rPr>
                  <a:t>over t</a:t>
                </a:r>
                <a:r>
                  <a:rPr lang="tr-TR" sz="2100" baseline="-25000" dirty="0">
                    <a:solidFill>
                      <a:srgbClr val="FF0000"/>
                    </a:solidFill>
                  </a:rPr>
                  <a:t>1</a:t>
                </a:r>
                <a:r>
                  <a:rPr lang="tr-TR" sz="2100" dirty="0">
                    <a:solidFill>
                      <a:srgbClr val="FF0000"/>
                    </a:solidFill>
                  </a:rPr>
                  <a:t>≤t≤t</a:t>
                </a:r>
                <a:r>
                  <a:rPr lang="tr-TR" sz="2100" baseline="-25000" dirty="0">
                    <a:solidFill>
                      <a:srgbClr val="FF0000"/>
                    </a:solidFill>
                  </a:rPr>
                  <a:t>2</a:t>
                </a:r>
                <a:r>
                  <a:rPr lang="tr-TR" sz="2100" dirty="0">
                    <a:solidFill>
                      <a:srgbClr val="FF0000"/>
                    </a:solidFill>
                  </a:rPr>
                  <a:t> </a:t>
                </a:r>
                <a:r>
                  <a:rPr lang="tr-TR" sz="2100" dirty="0">
                    <a:solidFill>
                      <a:srgbClr val="292929"/>
                    </a:solidFill>
                  </a:rPr>
                  <a:t>: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tr-TR" sz="2100" i="1">
                            <a:solidFill>
                              <a:srgbClr val="292929"/>
                            </a:solidFill>
                            <a:latin typeface="Cambria Math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tr-TR" sz="2100" i="1">
                                <a:solidFill>
                                  <a:srgbClr val="292929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tr-TR" sz="2100">
                                <a:solidFill>
                                  <a:srgbClr val="292929"/>
                                </a:solidFill>
                                <a:latin typeface="Cambria Math"/>
                              </a:rPr>
                              <m:t>t</m:t>
                            </m:r>
                          </m:e>
                          <m:sub>
                            <m:r>
                              <a:rPr lang="tr-TR" sz="2100">
                                <a:solidFill>
                                  <a:srgbClr val="292929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sub>
                      <m:sup>
                        <m:sSub>
                          <m:sSubPr>
                            <m:ctrlPr>
                              <a:rPr lang="tr-TR" sz="2100" i="1">
                                <a:solidFill>
                                  <a:srgbClr val="292929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tr-TR" sz="2100">
                                <a:solidFill>
                                  <a:srgbClr val="292929"/>
                                </a:solidFill>
                                <a:latin typeface="Cambria Math"/>
                              </a:rPr>
                              <m:t>t</m:t>
                            </m:r>
                          </m:e>
                          <m:sub>
                            <m:r>
                              <a:rPr lang="tr-TR" sz="2100">
                                <a:solidFill>
                                  <a:srgbClr val="292929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sup>
                      <m:e>
                        <m:sSup>
                          <m:sSupPr>
                            <m:ctrlPr>
                              <a:rPr lang="tr-TR" sz="2100" i="1">
                                <a:solidFill>
                                  <a:srgbClr val="292929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tr-TR" sz="2100" i="1">
                                    <a:solidFill>
                                      <a:srgbClr val="292929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tr-TR" sz="2100">
                                    <a:solidFill>
                                      <a:srgbClr val="292929"/>
                                    </a:solidFill>
                                    <a:latin typeface="Cambria Math"/>
                                  </a:rPr>
                                  <m:t>x</m:t>
                                </m:r>
                                <m:r>
                                  <a:rPr lang="tr-TR" sz="2100">
                                    <a:solidFill>
                                      <a:srgbClr val="292929"/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lang="tr-TR" sz="2100">
                                    <a:solidFill>
                                      <a:srgbClr val="292929"/>
                                    </a:solidFill>
                                    <a:latin typeface="Cambria Math"/>
                                  </a:rPr>
                                  <m:t>t</m:t>
                                </m:r>
                                <m:r>
                                  <a:rPr lang="tr-TR" sz="2100">
                                    <a:solidFill>
                                      <a:srgbClr val="292929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e>
                            </m:d>
                          </m:e>
                          <m:sup>
                            <m:r>
                              <a:rPr lang="tr-TR" sz="2100">
                                <a:solidFill>
                                  <a:srgbClr val="292929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tr-TR" sz="2100">
                            <a:solidFill>
                              <a:srgbClr val="292929"/>
                            </a:solidFill>
                            <a:latin typeface="Cambria Math"/>
                          </a:rPr>
                          <m:t>dt</m:t>
                        </m:r>
                      </m:e>
                    </m:nary>
                  </m:oMath>
                </a14:m>
                <a:endParaRPr lang="tr-TR" sz="2100" dirty="0" smtClean="0">
                  <a:solidFill>
                    <a:srgbClr val="292929"/>
                  </a:solidFill>
                </a:endParaRPr>
              </a:p>
              <a:p>
                <a:pPr marL="0" indent="0" algn="just" eaLnBrk="1" hangingPunct="1">
                  <a:buNone/>
                </a:pPr>
                <a:r>
                  <a:rPr lang="tr-TR" sz="2100" dirty="0" smtClean="0">
                    <a:solidFill>
                      <a:srgbClr val="FF0000"/>
                    </a:solidFill>
                  </a:rPr>
                  <a:t>Average power </a:t>
                </a:r>
                <a:r>
                  <a:rPr lang="tr-TR" sz="2100" dirty="0">
                    <a:solidFill>
                      <a:srgbClr val="FF0000"/>
                    </a:solidFill>
                  </a:rPr>
                  <a:t>over t</a:t>
                </a:r>
                <a:r>
                  <a:rPr lang="tr-TR" sz="2100" baseline="-25000" dirty="0">
                    <a:solidFill>
                      <a:srgbClr val="FF0000"/>
                    </a:solidFill>
                  </a:rPr>
                  <a:t>1</a:t>
                </a:r>
                <a:r>
                  <a:rPr lang="tr-TR" sz="2100" dirty="0">
                    <a:solidFill>
                      <a:srgbClr val="FF0000"/>
                    </a:solidFill>
                  </a:rPr>
                  <a:t>≤t≤t</a:t>
                </a:r>
                <a:r>
                  <a:rPr lang="tr-TR" sz="2100" baseline="-25000" dirty="0">
                    <a:solidFill>
                      <a:srgbClr val="FF0000"/>
                    </a:solidFill>
                  </a:rPr>
                  <a:t>2</a:t>
                </a:r>
                <a:r>
                  <a:rPr lang="tr-TR" sz="2100" dirty="0">
                    <a:solidFill>
                      <a:srgbClr val="FF0000"/>
                    </a:solidFill>
                  </a:rPr>
                  <a:t> </a:t>
                </a:r>
                <a:r>
                  <a:rPr lang="tr-TR" sz="2100" dirty="0">
                    <a:solidFill>
                      <a:srgbClr val="292929"/>
                    </a:solidFill>
                  </a:rPr>
                  <a:t>: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tr-TR" sz="2100" i="1">
                            <a:solidFill>
                              <a:srgbClr val="292929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tr-TR" sz="2100">
                            <a:solidFill>
                              <a:srgbClr val="292929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tr-TR" sz="2100" i="1">
                                <a:solidFill>
                                  <a:srgbClr val="292929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tr-TR" sz="2100">
                                <a:solidFill>
                                  <a:srgbClr val="292929"/>
                                </a:solidFill>
                                <a:latin typeface="Cambria Math"/>
                              </a:rPr>
                              <m:t>t</m:t>
                            </m:r>
                          </m:e>
                          <m:sub>
                            <m:r>
                              <a:rPr lang="tr-TR" sz="2100">
                                <a:solidFill>
                                  <a:srgbClr val="292929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tr-TR" sz="2100">
                            <a:solidFill>
                              <a:srgbClr val="292929"/>
                            </a:solidFill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tr-TR" sz="2100" i="1">
                                <a:solidFill>
                                  <a:srgbClr val="292929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tr-TR" sz="2100">
                                <a:solidFill>
                                  <a:srgbClr val="292929"/>
                                </a:solidFill>
                                <a:latin typeface="Cambria Math"/>
                              </a:rPr>
                              <m:t>t</m:t>
                            </m:r>
                          </m:e>
                          <m:sub>
                            <m:r>
                              <a:rPr lang="tr-TR" sz="2100">
                                <a:solidFill>
                                  <a:srgbClr val="292929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den>
                    </m:f>
                    <m:nary>
                      <m:naryPr>
                        <m:limLoc m:val="undOvr"/>
                        <m:ctrlPr>
                          <a:rPr lang="tr-TR" sz="2100" i="1">
                            <a:solidFill>
                              <a:srgbClr val="292929"/>
                            </a:solidFill>
                            <a:latin typeface="Cambria Math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tr-TR" sz="2100" i="1">
                                <a:solidFill>
                                  <a:srgbClr val="292929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tr-TR" sz="2100">
                                <a:solidFill>
                                  <a:srgbClr val="292929"/>
                                </a:solidFill>
                                <a:latin typeface="Cambria Math"/>
                              </a:rPr>
                              <m:t>t</m:t>
                            </m:r>
                          </m:e>
                          <m:sub>
                            <m:r>
                              <a:rPr lang="tr-TR" sz="2100">
                                <a:solidFill>
                                  <a:srgbClr val="292929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sub>
                      <m:sup>
                        <m:sSub>
                          <m:sSubPr>
                            <m:ctrlPr>
                              <a:rPr lang="tr-TR" sz="2100" i="1">
                                <a:solidFill>
                                  <a:srgbClr val="292929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tr-TR" sz="2100">
                                <a:solidFill>
                                  <a:srgbClr val="292929"/>
                                </a:solidFill>
                                <a:latin typeface="Cambria Math"/>
                              </a:rPr>
                              <m:t>t</m:t>
                            </m:r>
                          </m:e>
                          <m:sub>
                            <m:r>
                              <a:rPr lang="tr-TR" sz="2100">
                                <a:solidFill>
                                  <a:srgbClr val="292929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sup>
                      <m:e>
                        <m:sSup>
                          <m:sSupPr>
                            <m:ctrlPr>
                              <a:rPr lang="tr-TR" sz="2100" i="1">
                                <a:solidFill>
                                  <a:srgbClr val="292929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tr-TR" sz="2100" i="1">
                                    <a:solidFill>
                                      <a:srgbClr val="292929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tr-TR" sz="2100">
                                    <a:solidFill>
                                      <a:srgbClr val="292929"/>
                                    </a:solidFill>
                                    <a:latin typeface="Cambria Math"/>
                                  </a:rPr>
                                  <m:t>x</m:t>
                                </m:r>
                                <m:r>
                                  <a:rPr lang="tr-TR" sz="2100">
                                    <a:solidFill>
                                      <a:srgbClr val="292929"/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lang="tr-TR" sz="2100">
                                    <a:solidFill>
                                      <a:srgbClr val="292929"/>
                                    </a:solidFill>
                                    <a:latin typeface="Cambria Math"/>
                                  </a:rPr>
                                  <m:t>t</m:t>
                                </m:r>
                                <m:r>
                                  <a:rPr lang="tr-TR" sz="2100">
                                    <a:solidFill>
                                      <a:srgbClr val="292929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e>
                            </m:d>
                          </m:e>
                          <m:sup>
                            <m:r>
                              <a:rPr lang="tr-TR" sz="2100">
                                <a:solidFill>
                                  <a:srgbClr val="292929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tr-TR" sz="2100">
                            <a:solidFill>
                              <a:srgbClr val="292929"/>
                            </a:solidFill>
                            <a:latin typeface="Cambria Math"/>
                          </a:rPr>
                          <m:t>dt</m:t>
                        </m:r>
                      </m:e>
                    </m:nary>
                  </m:oMath>
                </a14:m>
                <a:endParaRPr lang="tr-TR" sz="2100" u="sng" dirty="0">
                  <a:solidFill>
                    <a:srgbClr val="292929"/>
                  </a:solidFill>
                </a:endParaRPr>
              </a:p>
              <a:p>
                <a:pPr marL="0" indent="0" algn="just" eaLnBrk="1" hangingPunct="1">
                  <a:buNone/>
                </a:pPr>
                <a:endParaRPr lang="tr-TR" sz="2100" u="sng" dirty="0" smtClean="0">
                  <a:solidFill>
                    <a:srgbClr val="292929"/>
                  </a:solidFill>
                </a:endParaRPr>
              </a:p>
              <a:p>
                <a:pPr marL="0" indent="0" algn="just" eaLnBrk="1" hangingPunct="1">
                  <a:buNone/>
                </a:pPr>
                <a:endParaRPr lang="tr-TR" sz="2100" u="sng" dirty="0">
                  <a:solidFill>
                    <a:srgbClr val="292929"/>
                  </a:solidFill>
                </a:endParaRPr>
              </a:p>
              <a:p>
                <a:pPr marL="0" indent="0" algn="just" eaLnBrk="1" hangingPunct="1">
                  <a:buNone/>
                </a:pPr>
                <a:endParaRPr lang="tr-TR" sz="2100" u="sng" dirty="0" smtClean="0">
                  <a:solidFill>
                    <a:srgbClr val="292929"/>
                  </a:solidFill>
                </a:endParaRPr>
              </a:p>
              <a:p>
                <a:pPr marL="0" indent="0" algn="just" eaLnBrk="1" hangingPunct="1">
                  <a:buNone/>
                </a:pPr>
                <a:endParaRPr lang="tr-TR" sz="2100" u="sng" dirty="0">
                  <a:solidFill>
                    <a:srgbClr val="292929"/>
                  </a:solidFill>
                </a:endParaRPr>
              </a:p>
              <a:p>
                <a:pPr marL="0" indent="0" algn="just" eaLnBrk="1" hangingPunct="1">
                  <a:buNone/>
                </a:pPr>
                <a:endParaRPr lang="tr-TR" sz="2100" u="sng" dirty="0" smtClean="0">
                  <a:solidFill>
                    <a:srgbClr val="292929"/>
                  </a:solidFill>
                </a:endParaRPr>
              </a:p>
              <a:p>
                <a:pPr marL="0" indent="0" algn="just" eaLnBrk="1" hangingPunct="1">
                  <a:buNone/>
                </a:pPr>
                <a:endParaRPr lang="tr-TR" sz="2100" u="sng" dirty="0">
                  <a:solidFill>
                    <a:srgbClr val="292929"/>
                  </a:solidFill>
                </a:endParaRPr>
              </a:p>
              <a:p>
                <a:pPr marL="0" indent="0" algn="just" eaLnBrk="1" hangingPunct="1">
                  <a:buNone/>
                </a:pPr>
                <a:endParaRPr lang="tr-TR" sz="2100" dirty="0">
                  <a:solidFill>
                    <a:srgbClr val="292929"/>
                  </a:solidFill>
                </a:endParaRPr>
              </a:p>
              <a:p>
                <a:pPr marL="0" indent="0" algn="just" eaLnBrk="1" hangingPunct="1">
                  <a:buNone/>
                </a:pPr>
                <a:endParaRPr lang="tr-TR" sz="2100" dirty="0" smtClean="0">
                  <a:solidFill>
                    <a:srgbClr val="292929"/>
                  </a:solidFill>
                </a:endParaRPr>
              </a:p>
            </p:txBody>
          </p:sp>
        </mc:Choice>
        <mc:Fallback xmlns="">
          <p:sp>
            <p:nvSpPr>
              <p:cNvPr id="6" name="Rectangle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52600" y="1676400"/>
                <a:ext cx="5410200" cy="4724400"/>
              </a:xfrm>
              <a:prstGeom prst="rect">
                <a:avLst/>
              </a:prstGeom>
              <a:blipFill rotWithShape="1">
                <a:blip r:embed="rId3"/>
                <a:stretch>
                  <a:fillRect l="-1353" t="-774" r="-135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533400" y="6611938"/>
            <a:ext cx="8610600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000" dirty="0">
                <a:solidFill>
                  <a:schemeClr val="bg1"/>
                </a:solidFill>
              </a:rPr>
              <a:t>Copyright 20</a:t>
            </a:r>
            <a:r>
              <a:rPr lang="tr-TR" sz="1000" dirty="0">
                <a:solidFill>
                  <a:schemeClr val="bg1"/>
                </a:solidFill>
              </a:rPr>
              <a:t>12</a:t>
            </a:r>
            <a:r>
              <a:rPr lang="en-US" sz="1000" dirty="0">
                <a:solidFill>
                  <a:schemeClr val="bg1"/>
                </a:solidFill>
              </a:rPr>
              <a:t> | </a:t>
            </a:r>
            <a:r>
              <a:rPr lang="tr-TR" sz="1000" dirty="0">
                <a:solidFill>
                  <a:schemeClr val="bg1"/>
                </a:solidFill>
              </a:rPr>
              <a:t>Instructor: Dr. Gülden Köktürk</a:t>
            </a:r>
            <a:r>
              <a:rPr lang="en-US" sz="1000" dirty="0">
                <a:solidFill>
                  <a:schemeClr val="bg1"/>
                </a:solidFill>
              </a:rPr>
              <a:t> | </a:t>
            </a:r>
            <a:r>
              <a:rPr lang="tr-TR" sz="1000" dirty="0">
                <a:solidFill>
                  <a:schemeClr val="bg1"/>
                </a:solidFill>
              </a:rPr>
              <a:t>EED1004-INTRODUCTION TO SIGNAL PROCESSING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3" name="Rectangle 34"/>
          <p:cNvSpPr txBox="1">
            <a:spLocks noChangeArrowheads="1"/>
          </p:cNvSpPr>
          <p:nvPr/>
        </p:nvSpPr>
        <p:spPr bwMode="auto">
          <a:xfrm>
            <a:off x="1752600" y="1676400"/>
            <a:ext cx="54102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 eaLnBrk="1" hangingPunct="1">
              <a:buNone/>
            </a:pPr>
            <a:r>
              <a:rPr lang="tr-TR" sz="2100" b="0" u="sng" dirty="0" smtClean="0">
                <a:solidFill>
                  <a:srgbClr val="292929"/>
                </a:solidFill>
                <a:ea typeface="Cambria Math"/>
              </a:rPr>
              <a:t>Solution</a:t>
            </a:r>
            <a:r>
              <a:rPr lang="tr-TR" sz="2100" b="0" dirty="0" smtClean="0">
                <a:solidFill>
                  <a:srgbClr val="292929"/>
                </a:solidFill>
                <a:ea typeface="Cambria Math"/>
              </a:rPr>
              <a:t>:</a:t>
            </a:r>
            <a:endParaRPr lang="tr-TR" sz="2100" b="0" dirty="0" smtClean="0">
              <a:solidFill>
                <a:srgbClr val="292929"/>
              </a:solidFill>
              <a:ea typeface="Cambria Math"/>
            </a:endParaRPr>
          </a:p>
          <a:p>
            <a:pPr marL="0" indent="0" algn="just" eaLnBrk="1" hangingPunct="1">
              <a:buNone/>
            </a:pPr>
            <a:endParaRPr lang="tr-TR" sz="2100" dirty="0">
              <a:solidFill>
                <a:srgbClr val="292929"/>
              </a:solidFill>
              <a:ea typeface="Cambria Math"/>
            </a:endParaRPr>
          </a:p>
          <a:p>
            <a:pPr marL="0" indent="0" algn="just" eaLnBrk="1" hangingPunct="1">
              <a:buNone/>
            </a:pPr>
            <a:endParaRPr lang="tr-TR" sz="2100" b="0" dirty="0" smtClean="0">
              <a:solidFill>
                <a:srgbClr val="292929"/>
              </a:solidFill>
              <a:ea typeface="Cambria Math"/>
            </a:endParaRPr>
          </a:p>
          <a:p>
            <a:pPr marL="0" indent="0" algn="just" eaLnBrk="1" hangingPunct="1">
              <a:buNone/>
            </a:pPr>
            <a:endParaRPr lang="tr-TR" sz="2100" dirty="0">
              <a:solidFill>
                <a:srgbClr val="292929"/>
              </a:solidFill>
              <a:ea typeface="Cambria Math"/>
            </a:endParaRPr>
          </a:p>
          <a:p>
            <a:pPr marL="0" indent="0" algn="just" eaLnBrk="1" hangingPunct="1">
              <a:buNone/>
            </a:pPr>
            <a:endParaRPr lang="tr-TR" sz="2100" u="sng" dirty="0" smtClean="0">
              <a:solidFill>
                <a:srgbClr val="292929"/>
              </a:solidFill>
            </a:endParaRPr>
          </a:p>
          <a:p>
            <a:pPr marL="0" indent="0" algn="just" eaLnBrk="1" hangingPunct="1">
              <a:buNone/>
            </a:pPr>
            <a:endParaRPr lang="tr-TR" sz="2100" dirty="0" smtClean="0">
              <a:solidFill>
                <a:srgbClr val="292929"/>
              </a:solidFill>
              <a:ea typeface="Cambria Math"/>
            </a:endParaRPr>
          </a:p>
          <a:p>
            <a:pPr marL="0" indent="0" algn="just" eaLnBrk="1" hangingPunct="1">
              <a:buNone/>
            </a:pPr>
            <a:endParaRPr lang="tr-TR" sz="2100" dirty="0">
              <a:solidFill>
                <a:srgbClr val="292929"/>
              </a:solidFill>
              <a:ea typeface="Cambria Math"/>
            </a:endParaRPr>
          </a:p>
          <a:p>
            <a:pPr marL="0" indent="0" algn="just" eaLnBrk="1" hangingPunct="1">
              <a:buNone/>
            </a:pPr>
            <a:endParaRPr lang="tr-TR" sz="2100" b="0" dirty="0" smtClean="0">
              <a:solidFill>
                <a:srgbClr val="292929"/>
              </a:solidFill>
              <a:ea typeface="Cambria Math"/>
            </a:endParaRPr>
          </a:p>
          <a:p>
            <a:pPr marL="0" indent="0" algn="just" eaLnBrk="1" hangingPunct="1">
              <a:buNone/>
            </a:pPr>
            <a:endParaRPr lang="tr-TR" sz="2100" dirty="0" smtClean="0">
              <a:solidFill>
                <a:srgbClr val="292929"/>
              </a:solidFill>
            </a:endParaRPr>
          </a:p>
          <a:p>
            <a:pPr marL="0" indent="0" algn="just" eaLnBrk="1" hangingPunct="1">
              <a:buNone/>
            </a:pPr>
            <a:endParaRPr lang="tr-TR" sz="2100" dirty="0">
              <a:solidFill>
                <a:srgbClr val="292929"/>
              </a:solidFill>
            </a:endParaRPr>
          </a:p>
          <a:p>
            <a:pPr marL="0" indent="0" algn="just" eaLnBrk="1" hangingPunct="1">
              <a:buNone/>
            </a:pPr>
            <a:endParaRPr lang="tr-TR" sz="2100" dirty="0" smtClean="0">
              <a:solidFill>
                <a:srgbClr val="292929"/>
              </a:solidFill>
            </a:endParaRPr>
          </a:p>
          <a:p>
            <a:pPr marL="0" indent="0" algn="just" eaLnBrk="1" hangingPunct="1">
              <a:buNone/>
            </a:pPr>
            <a:endParaRPr lang="tr-TR" sz="2100" dirty="0">
              <a:solidFill>
                <a:srgbClr val="292929"/>
              </a:solidFill>
            </a:endParaRPr>
          </a:p>
          <a:p>
            <a:pPr marL="0" indent="0" algn="just" eaLnBrk="1" hangingPunct="1">
              <a:buNone/>
            </a:pPr>
            <a:endParaRPr lang="tr-TR" sz="2100" dirty="0" smtClean="0">
              <a:solidFill>
                <a:srgbClr val="292929"/>
              </a:solidFill>
            </a:endParaRPr>
          </a:p>
          <a:p>
            <a:pPr marL="0" indent="0" algn="just" eaLnBrk="1" hangingPunct="1">
              <a:buNone/>
            </a:pPr>
            <a:endParaRPr lang="tr-TR" sz="2100" u="sng" dirty="0" smtClean="0">
              <a:solidFill>
                <a:srgbClr val="292929"/>
              </a:solidFill>
            </a:endParaRPr>
          </a:p>
          <a:p>
            <a:pPr marL="0" indent="0" algn="just" eaLnBrk="1" hangingPunct="1">
              <a:buNone/>
            </a:pPr>
            <a:endParaRPr lang="tr-TR" sz="2100" dirty="0" smtClean="0">
              <a:solidFill>
                <a:srgbClr val="292929"/>
              </a:solidFill>
            </a:endParaRPr>
          </a:p>
          <a:p>
            <a:pPr marL="0" indent="0" algn="just" eaLnBrk="1" hangingPunct="1">
              <a:buNone/>
            </a:pPr>
            <a:endParaRPr lang="tr-TR" sz="2100" dirty="0" smtClean="0">
              <a:solidFill>
                <a:srgbClr val="292929"/>
              </a:solidFill>
            </a:endParaRPr>
          </a:p>
          <a:p>
            <a:pPr marL="0" indent="0" algn="ctr" eaLnBrk="1" hangingPunct="1">
              <a:buNone/>
            </a:pPr>
            <a:endParaRPr lang="tr-TR" sz="2100" dirty="0">
              <a:solidFill>
                <a:srgbClr val="292929"/>
              </a:solidFill>
            </a:endParaRPr>
          </a:p>
          <a:p>
            <a:pPr marL="0" indent="0" algn="ctr" eaLnBrk="1" hangingPunct="1">
              <a:buNone/>
            </a:pPr>
            <a:endParaRPr lang="tr-TR" sz="2100" dirty="0" smtClean="0">
              <a:solidFill>
                <a:srgbClr val="292929"/>
              </a:solidFill>
            </a:endParaRPr>
          </a:p>
          <a:p>
            <a:pPr marL="0" indent="0" algn="ctr" eaLnBrk="1" hangingPunct="1">
              <a:buNone/>
            </a:pPr>
            <a:endParaRPr lang="tr-TR" sz="2100" dirty="0">
              <a:solidFill>
                <a:srgbClr val="292929"/>
              </a:solidFill>
            </a:endParaRPr>
          </a:p>
          <a:p>
            <a:pPr marL="0" indent="0" algn="ctr" eaLnBrk="1" hangingPunct="1">
              <a:buNone/>
            </a:pPr>
            <a:endParaRPr lang="tr-TR" sz="2100" dirty="0" smtClean="0">
              <a:solidFill>
                <a:srgbClr val="292929"/>
              </a:solidFill>
            </a:endParaRPr>
          </a:p>
          <a:p>
            <a:pPr marL="0" indent="0" algn="ctr" eaLnBrk="1" hangingPunct="1">
              <a:buNone/>
            </a:pPr>
            <a:endParaRPr lang="tr-TR" sz="2100" dirty="0">
              <a:solidFill>
                <a:srgbClr val="292929"/>
              </a:solidFill>
            </a:endParaRPr>
          </a:p>
          <a:p>
            <a:pPr marL="0" indent="0" algn="ctr" eaLnBrk="1" hangingPunct="1">
              <a:buNone/>
            </a:pPr>
            <a:endParaRPr lang="tr-TR" sz="2100" dirty="0" smtClean="0">
              <a:solidFill>
                <a:srgbClr val="292929"/>
              </a:solidFill>
            </a:endParaRPr>
          </a:p>
          <a:p>
            <a:pPr marL="0" indent="0" algn="ctr" eaLnBrk="1" hangingPunct="1">
              <a:buNone/>
            </a:pPr>
            <a:endParaRPr lang="tr-TR" sz="2100" dirty="0">
              <a:solidFill>
                <a:srgbClr val="292929"/>
              </a:solidFill>
            </a:endParaRPr>
          </a:p>
          <a:p>
            <a:pPr marL="0" indent="0" algn="ctr" eaLnBrk="1" hangingPunct="1">
              <a:buNone/>
            </a:pPr>
            <a:endParaRPr lang="tr-TR" sz="2100" dirty="0" smtClean="0">
              <a:solidFill>
                <a:srgbClr val="292929"/>
              </a:solidFill>
            </a:endParaRPr>
          </a:p>
          <a:p>
            <a:pPr marL="0" indent="0" algn="ctr" eaLnBrk="1" hangingPunct="1">
              <a:buNone/>
            </a:pPr>
            <a:endParaRPr lang="tr-TR" sz="2100" dirty="0" smtClean="0">
              <a:solidFill>
                <a:srgbClr val="292929"/>
              </a:solidFill>
            </a:endParaRPr>
          </a:p>
          <a:p>
            <a:pPr marL="0" indent="0" algn="ctr" eaLnBrk="1" hangingPunct="1">
              <a:buNone/>
            </a:pPr>
            <a:endParaRPr lang="tr-TR" sz="2100" dirty="0" smtClean="0">
              <a:solidFill>
                <a:srgbClr val="292929"/>
              </a:solidFill>
            </a:endParaRPr>
          </a:p>
          <a:p>
            <a:pPr marL="0" indent="0" algn="just" eaLnBrk="1" hangingPunct="1">
              <a:buNone/>
            </a:pPr>
            <a:endParaRPr lang="tr-TR" sz="2100" dirty="0" smtClean="0">
              <a:solidFill>
                <a:srgbClr val="292929"/>
              </a:solidFill>
            </a:endParaRPr>
          </a:p>
          <a:p>
            <a:pPr marL="0" indent="0" algn="ctr" eaLnBrk="1" hangingPunct="1">
              <a:buNone/>
            </a:pPr>
            <a:endParaRPr lang="tr-TR" sz="2100" dirty="0">
              <a:solidFill>
                <a:srgbClr val="292929"/>
              </a:solidFill>
            </a:endParaRPr>
          </a:p>
          <a:p>
            <a:pPr marL="0" indent="0" algn="ctr" eaLnBrk="1" hangingPunct="1">
              <a:buNone/>
            </a:pPr>
            <a:endParaRPr lang="tr-TR" sz="2100" dirty="0">
              <a:solidFill>
                <a:srgbClr val="292929"/>
              </a:solidFill>
            </a:endParaRPr>
          </a:p>
          <a:p>
            <a:pPr marL="0" indent="0" algn="just" eaLnBrk="1" hangingPunct="1">
              <a:buNone/>
            </a:pPr>
            <a:endParaRPr lang="tr-TR" sz="2100" dirty="0" smtClean="0">
              <a:solidFill>
                <a:srgbClr val="292929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362200"/>
            <a:ext cx="6400800" cy="3657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8473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533400" y="6611938"/>
            <a:ext cx="8610600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000" dirty="0">
                <a:solidFill>
                  <a:schemeClr val="bg1"/>
                </a:solidFill>
              </a:rPr>
              <a:t>Copyright 20</a:t>
            </a:r>
            <a:r>
              <a:rPr lang="tr-TR" sz="1000" dirty="0">
                <a:solidFill>
                  <a:schemeClr val="bg1"/>
                </a:solidFill>
              </a:rPr>
              <a:t>12</a:t>
            </a:r>
            <a:r>
              <a:rPr lang="en-US" sz="1000" dirty="0">
                <a:solidFill>
                  <a:schemeClr val="bg1"/>
                </a:solidFill>
              </a:rPr>
              <a:t> | </a:t>
            </a:r>
            <a:r>
              <a:rPr lang="tr-TR" sz="1000" dirty="0">
                <a:solidFill>
                  <a:schemeClr val="bg1"/>
                </a:solidFill>
              </a:rPr>
              <a:t>Instructor: Dr. Gülden Köktürk</a:t>
            </a:r>
            <a:r>
              <a:rPr lang="en-US" sz="1000" dirty="0">
                <a:solidFill>
                  <a:schemeClr val="bg1"/>
                </a:solidFill>
              </a:rPr>
              <a:t> | </a:t>
            </a:r>
            <a:r>
              <a:rPr lang="tr-TR" sz="1000" dirty="0">
                <a:solidFill>
                  <a:schemeClr val="bg1"/>
                </a:solidFill>
              </a:rPr>
              <a:t>EED1004-INTRODUCTION TO SIGNAL PROCESSING</a:t>
            </a:r>
            <a:endParaRPr lang="en-US" sz="8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34"/>
              <p:cNvSpPr txBox="1">
                <a:spLocks noChangeArrowheads="1"/>
              </p:cNvSpPr>
              <p:nvPr/>
            </p:nvSpPr>
            <p:spPr bwMode="auto">
              <a:xfrm>
                <a:off x="1752600" y="1676400"/>
                <a:ext cx="5410200" cy="4800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 algn="just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tr-TR" sz="2100" smtClean="0">
                          <a:solidFill>
                            <a:srgbClr val="292929"/>
                          </a:solidFill>
                          <a:latin typeface="Cambria Math"/>
                        </a:rPr>
                        <m:t>Odd</m:t>
                      </m:r>
                      <m:r>
                        <a:rPr lang="tr-TR" sz="2100">
                          <a:solidFill>
                            <a:srgbClr val="292929"/>
                          </a:solidFill>
                          <a:latin typeface="Cambria Math"/>
                        </a:rPr>
                        <m:t> </m:t>
                      </m:r>
                      <m:d>
                        <m:dPr>
                          <m:begChr m:val="{"/>
                          <m:endChr m:val="}"/>
                          <m:ctrlPr>
                            <a:rPr lang="tr-TR" sz="2100" i="1">
                              <a:solidFill>
                                <a:srgbClr val="292929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tr-TR" sz="2100" b="0" i="0" smtClean="0">
                              <a:solidFill>
                                <a:srgbClr val="292929"/>
                              </a:solidFill>
                              <a:latin typeface="Cambria Math"/>
                            </a:rPr>
                            <m:t>p</m:t>
                          </m:r>
                          <m:r>
                            <a:rPr lang="tr-TR" sz="2100">
                              <a:solidFill>
                                <a:srgbClr val="292929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tr-TR" sz="2100">
                              <a:solidFill>
                                <a:srgbClr val="292929"/>
                              </a:solidFill>
                              <a:latin typeface="Cambria Math"/>
                            </a:rPr>
                            <m:t>t</m:t>
                          </m:r>
                          <m:r>
                            <a:rPr lang="tr-TR" sz="2100">
                              <a:solidFill>
                                <a:srgbClr val="292929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d>
                      <m:r>
                        <a:rPr lang="tr-TR" sz="2100">
                          <a:solidFill>
                            <a:srgbClr val="292929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tr-TR" sz="2100" i="1">
                              <a:solidFill>
                                <a:srgbClr val="292929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tr-TR" sz="2100" b="0" i="0" smtClean="0">
                              <a:solidFill>
                                <a:srgbClr val="292929"/>
                              </a:solidFill>
                              <a:latin typeface="Cambria Math"/>
                            </a:rPr>
                            <m:t>p</m:t>
                          </m:r>
                          <m:d>
                            <m:dPr>
                              <m:ctrlPr>
                                <a:rPr lang="tr-TR" sz="2100" i="1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tr-TR" sz="2100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  <m:t>t</m:t>
                              </m:r>
                            </m:e>
                          </m:d>
                          <m:r>
                            <a:rPr lang="tr-TR" sz="2100">
                              <a:solidFill>
                                <a:srgbClr val="292929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tr-TR" sz="2100" b="0" i="0" smtClean="0">
                              <a:solidFill>
                                <a:srgbClr val="292929"/>
                              </a:solidFill>
                              <a:latin typeface="Cambria Math"/>
                            </a:rPr>
                            <m:t>p</m:t>
                          </m:r>
                          <m:r>
                            <a:rPr lang="tr-TR" sz="2100">
                              <a:solidFill>
                                <a:srgbClr val="292929"/>
                              </a:solidFill>
                              <a:latin typeface="Cambria Math"/>
                            </a:rPr>
                            <m:t>(−</m:t>
                          </m:r>
                          <m:r>
                            <m:rPr>
                              <m:sty m:val="p"/>
                            </m:rPr>
                            <a:rPr lang="tr-TR" sz="2100">
                              <a:solidFill>
                                <a:srgbClr val="292929"/>
                              </a:solidFill>
                              <a:latin typeface="Cambria Math"/>
                            </a:rPr>
                            <m:t>t</m:t>
                          </m:r>
                          <m:r>
                            <a:rPr lang="tr-TR" sz="2100">
                              <a:solidFill>
                                <a:srgbClr val="292929"/>
                              </a:solidFill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tr-TR" sz="2100">
                              <a:solidFill>
                                <a:srgbClr val="292929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tr-TR" sz="2100" u="sng" dirty="0">
                  <a:solidFill>
                    <a:srgbClr val="292929"/>
                  </a:solidFill>
                </a:endParaRPr>
              </a:p>
              <a:p>
                <a:pPr marL="0" indent="0" algn="just" eaLnBrk="1" hangingPunct="1">
                  <a:buNone/>
                </a:pPr>
                <a:endParaRPr lang="tr-TR" sz="2100" dirty="0">
                  <a:solidFill>
                    <a:srgbClr val="292929"/>
                  </a:solidFill>
                </a:endParaRPr>
              </a:p>
              <a:p>
                <a:pPr marL="0" indent="0" algn="just" eaLnBrk="1" hangingPunct="1">
                  <a:buNone/>
                </a:pPr>
                <a:endParaRPr lang="tr-TR" sz="2100" dirty="0" smtClean="0">
                  <a:solidFill>
                    <a:srgbClr val="292929"/>
                  </a:solidFill>
                </a:endParaRPr>
              </a:p>
              <a:p>
                <a:pPr marL="0" indent="0" algn="just" eaLnBrk="1" hangingPunct="1">
                  <a:buNone/>
                </a:pPr>
                <a:endParaRPr lang="tr-TR" sz="2100" dirty="0" smtClean="0">
                  <a:solidFill>
                    <a:srgbClr val="292929"/>
                  </a:solidFill>
                  <a:ea typeface="Cambria Math"/>
                </a:endParaRPr>
              </a:p>
              <a:p>
                <a:pPr marL="0" indent="0" algn="just" eaLnBrk="1" hangingPunct="1">
                  <a:buNone/>
                </a:pPr>
                <a:endParaRPr lang="tr-TR" sz="2100" dirty="0" smtClean="0">
                  <a:solidFill>
                    <a:srgbClr val="292929"/>
                  </a:solidFill>
                  <a:ea typeface="Cambria Math"/>
                </a:endParaRPr>
              </a:p>
              <a:p>
                <a:pPr marL="0" indent="0" algn="just" eaLnBrk="1" hangingPunct="1">
                  <a:buNone/>
                </a:pPr>
                <a:endParaRPr lang="tr-TR" sz="2100" dirty="0">
                  <a:solidFill>
                    <a:srgbClr val="292929"/>
                  </a:solidFill>
                  <a:ea typeface="Cambria Math"/>
                </a:endParaRPr>
              </a:p>
              <a:p>
                <a:pPr marL="0" indent="0" algn="just" eaLnBrk="1" hangingPunct="1">
                  <a:buNone/>
                </a:pPr>
                <a:endParaRPr lang="tr-TR" sz="2100" b="0" dirty="0" smtClean="0">
                  <a:solidFill>
                    <a:srgbClr val="292929"/>
                  </a:solidFill>
                  <a:ea typeface="Cambria Math"/>
                </a:endParaRPr>
              </a:p>
              <a:p>
                <a:pPr marL="0" indent="0" algn="just" eaLnBrk="1" hangingPunct="1">
                  <a:buNone/>
                </a:pPr>
                <a:endParaRPr lang="tr-TR" sz="2100" dirty="0" smtClean="0">
                  <a:solidFill>
                    <a:srgbClr val="292929"/>
                  </a:solidFill>
                </a:endParaRPr>
              </a:p>
              <a:p>
                <a:pPr marL="0" indent="0" algn="just" eaLnBrk="1" hangingPunct="1">
                  <a:buNone/>
                </a:pPr>
                <a:endParaRPr lang="tr-TR" sz="2100" dirty="0">
                  <a:solidFill>
                    <a:srgbClr val="292929"/>
                  </a:solidFill>
                </a:endParaRPr>
              </a:p>
              <a:p>
                <a:pPr marL="0" indent="0" algn="just" eaLnBrk="1" hangingPunct="1">
                  <a:buNone/>
                </a:pPr>
                <a:endParaRPr lang="tr-TR" sz="2100" dirty="0" smtClean="0">
                  <a:solidFill>
                    <a:srgbClr val="292929"/>
                  </a:solidFill>
                </a:endParaRPr>
              </a:p>
              <a:p>
                <a:pPr marL="0" indent="0" algn="just" eaLnBrk="1" hangingPunct="1">
                  <a:buNone/>
                </a:pPr>
                <a:endParaRPr lang="tr-TR" sz="2100" dirty="0">
                  <a:solidFill>
                    <a:srgbClr val="292929"/>
                  </a:solidFill>
                </a:endParaRPr>
              </a:p>
              <a:p>
                <a:pPr marL="0" indent="0" algn="just" eaLnBrk="1" hangingPunct="1">
                  <a:buNone/>
                </a:pPr>
                <a:endParaRPr lang="tr-TR" sz="2100" dirty="0" smtClean="0">
                  <a:solidFill>
                    <a:srgbClr val="292929"/>
                  </a:solidFill>
                </a:endParaRPr>
              </a:p>
              <a:p>
                <a:pPr marL="0" indent="0" algn="just" eaLnBrk="1" hangingPunct="1">
                  <a:buNone/>
                </a:pPr>
                <a:endParaRPr lang="tr-TR" sz="2100" u="sng" dirty="0" smtClean="0">
                  <a:solidFill>
                    <a:srgbClr val="292929"/>
                  </a:solidFill>
                </a:endParaRPr>
              </a:p>
              <a:p>
                <a:pPr marL="0" indent="0" algn="just" eaLnBrk="1" hangingPunct="1">
                  <a:buNone/>
                </a:pPr>
                <a:endParaRPr lang="tr-TR" sz="2100" dirty="0" smtClean="0">
                  <a:solidFill>
                    <a:srgbClr val="292929"/>
                  </a:solidFill>
                </a:endParaRPr>
              </a:p>
              <a:p>
                <a:pPr marL="0" indent="0" algn="just" eaLnBrk="1" hangingPunct="1">
                  <a:buNone/>
                </a:pPr>
                <a:endParaRPr lang="tr-TR" sz="2100" dirty="0" smtClean="0">
                  <a:solidFill>
                    <a:srgbClr val="292929"/>
                  </a:solidFill>
                </a:endParaRPr>
              </a:p>
              <a:p>
                <a:pPr marL="0" indent="0" algn="ctr" eaLnBrk="1" hangingPunct="1">
                  <a:buNone/>
                </a:pPr>
                <a:endParaRPr lang="tr-TR" sz="2100" dirty="0">
                  <a:solidFill>
                    <a:srgbClr val="292929"/>
                  </a:solidFill>
                </a:endParaRPr>
              </a:p>
              <a:p>
                <a:pPr marL="0" indent="0" algn="ctr" eaLnBrk="1" hangingPunct="1">
                  <a:buNone/>
                </a:pPr>
                <a:endParaRPr lang="tr-TR" sz="2100" dirty="0" smtClean="0">
                  <a:solidFill>
                    <a:srgbClr val="292929"/>
                  </a:solidFill>
                </a:endParaRPr>
              </a:p>
              <a:p>
                <a:pPr marL="0" indent="0" algn="ctr" eaLnBrk="1" hangingPunct="1">
                  <a:buNone/>
                </a:pPr>
                <a:endParaRPr lang="tr-TR" sz="2100" dirty="0">
                  <a:solidFill>
                    <a:srgbClr val="292929"/>
                  </a:solidFill>
                </a:endParaRPr>
              </a:p>
              <a:p>
                <a:pPr marL="0" indent="0" algn="ctr" eaLnBrk="1" hangingPunct="1">
                  <a:buNone/>
                </a:pPr>
                <a:endParaRPr lang="tr-TR" sz="2100" dirty="0" smtClean="0">
                  <a:solidFill>
                    <a:srgbClr val="292929"/>
                  </a:solidFill>
                </a:endParaRPr>
              </a:p>
              <a:p>
                <a:pPr marL="0" indent="0" algn="ctr" eaLnBrk="1" hangingPunct="1">
                  <a:buNone/>
                </a:pPr>
                <a:endParaRPr lang="tr-TR" sz="2100" dirty="0">
                  <a:solidFill>
                    <a:srgbClr val="292929"/>
                  </a:solidFill>
                </a:endParaRPr>
              </a:p>
              <a:p>
                <a:pPr marL="0" indent="0" algn="ctr" eaLnBrk="1" hangingPunct="1">
                  <a:buNone/>
                </a:pPr>
                <a:endParaRPr lang="tr-TR" sz="2100" dirty="0" smtClean="0">
                  <a:solidFill>
                    <a:srgbClr val="292929"/>
                  </a:solidFill>
                </a:endParaRPr>
              </a:p>
              <a:p>
                <a:pPr marL="0" indent="0" algn="ctr" eaLnBrk="1" hangingPunct="1">
                  <a:buNone/>
                </a:pPr>
                <a:endParaRPr lang="tr-TR" sz="2100" dirty="0">
                  <a:solidFill>
                    <a:srgbClr val="292929"/>
                  </a:solidFill>
                </a:endParaRPr>
              </a:p>
              <a:p>
                <a:pPr marL="0" indent="0" algn="ctr" eaLnBrk="1" hangingPunct="1">
                  <a:buNone/>
                </a:pPr>
                <a:endParaRPr lang="tr-TR" sz="2100" dirty="0" smtClean="0">
                  <a:solidFill>
                    <a:srgbClr val="292929"/>
                  </a:solidFill>
                </a:endParaRPr>
              </a:p>
              <a:p>
                <a:pPr marL="0" indent="0" algn="ctr" eaLnBrk="1" hangingPunct="1">
                  <a:buNone/>
                </a:pPr>
                <a:endParaRPr lang="tr-TR" sz="2100" dirty="0" smtClean="0">
                  <a:solidFill>
                    <a:srgbClr val="292929"/>
                  </a:solidFill>
                </a:endParaRPr>
              </a:p>
              <a:p>
                <a:pPr marL="0" indent="0" algn="ctr" eaLnBrk="1" hangingPunct="1">
                  <a:buNone/>
                </a:pPr>
                <a:endParaRPr lang="tr-TR" sz="2100" dirty="0" smtClean="0">
                  <a:solidFill>
                    <a:srgbClr val="292929"/>
                  </a:solidFill>
                </a:endParaRPr>
              </a:p>
              <a:p>
                <a:pPr marL="0" indent="0" algn="just" eaLnBrk="1" hangingPunct="1">
                  <a:buNone/>
                </a:pPr>
                <a:endParaRPr lang="tr-TR" sz="2100" dirty="0" smtClean="0">
                  <a:solidFill>
                    <a:srgbClr val="292929"/>
                  </a:solidFill>
                </a:endParaRPr>
              </a:p>
              <a:p>
                <a:pPr marL="0" indent="0" algn="ctr" eaLnBrk="1" hangingPunct="1">
                  <a:buNone/>
                </a:pPr>
                <a:endParaRPr lang="tr-TR" sz="2100" dirty="0">
                  <a:solidFill>
                    <a:srgbClr val="292929"/>
                  </a:solidFill>
                </a:endParaRPr>
              </a:p>
              <a:p>
                <a:pPr marL="0" indent="0" algn="ctr" eaLnBrk="1" hangingPunct="1">
                  <a:buNone/>
                </a:pPr>
                <a:endParaRPr lang="tr-TR" sz="2100" dirty="0">
                  <a:solidFill>
                    <a:srgbClr val="292929"/>
                  </a:solidFill>
                </a:endParaRPr>
              </a:p>
              <a:p>
                <a:pPr marL="0" indent="0" algn="just" eaLnBrk="1" hangingPunct="1">
                  <a:buNone/>
                </a:pPr>
                <a:endParaRPr lang="tr-TR" sz="2100" dirty="0" smtClean="0">
                  <a:solidFill>
                    <a:srgbClr val="292929"/>
                  </a:solidFill>
                </a:endParaRPr>
              </a:p>
            </p:txBody>
          </p:sp>
        </mc:Choice>
        <mc:Fallback>
          <p:sp>
            <p:nvSpPr>
              <p:cNvPr id="3" name="Rectangle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52600" y="1676400"/>
                <a:ext cx="5410200" cy="480060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336" y="2438400"/>
            <a:ext cx="4884479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000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533400" y="6611938"/>
            <a:ext cx="8610600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000" dirty="0">
                <a:solidFill>
                  <a:schemeClr val="bg1"/>
                </a:solidFill>
              </a:rPr>
              <a:t>Copyright 20</a:t>
            </a:r>
            <a:r>
              <a:rPr lang="tr-TR" sz="1000" dirty="0">
                <a:solidFill>
                  <a:schemeClr val="bg1"/>
                </a:solidFill>
              </a:rPr>
              <a:t>12</a:t>
            </a:r>
            <a:r>
              <a:rPr lang="en-US" sz="1000" dirty="0">
                <a:solidFill>
                  <a:schemeClr val="bg1"/>
                </a:solidFill>
              </a:rPr>
              <a:t> | </a:t>
            </a:r>
            <a:r>
              <a:rPr lang="tr-TR" sz="1000" dirty="0">
                <a:solidFill>
                  <a:schemeClr val="bg1"/>
                </a:solidFill>
              </a:rPr>
              <a:t>Instructor: Dr. Gülden Köktürk</a:t>
            </a:r>
            <a:r>
              <a:rPr lang="en-US" sz="1000" dirty="0">
                <a:solidFill>
                  <a:schemeClr val="bg1"/>
                </a:solidFill>
              </a:rPr>
              <a:t> | </a:t>
            </a:r>
            <a:r>
              <a:rPr lang="tr-TR" sz="1000" dirty="0">
                <a:solidFill>
                  <a:schemeClr val="bg1"/>
                </a:solidFill>
              </a:rPr>
              <a:t>EED1004-INTRODUCTION TO SIGNAL PROCESSING</a:t>
            </a:r>
            <a:endParaRPr lang="en-US" sz="8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34"/>
              <p:cNvSpPr txBox="1">
                <a:spLocks noChangeArrowheads="1"/>
              </p:cNvSpPr>
              <p:nvPr/>
            </p:nvSpPr>
            <p:spPr bwMode="auto">
              <a:xfrm>
                <a:off x="1752600" y="1676400"/>
                <a:ext cx="5410200" cy="4800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 algn="just" eaLnBrk="1" hangingPunct="1">
                  <a:buNone/>
                </a:pPr>
                <a:r>
                  <a:rPr lang="tr-TR" sz="2100" u="sng" dirty="0" smtClean="0">
                    <a:solidFill>
                      <a:srgbClr val="292929"/>
                    </a:solidFill>
                  </a:rPr>
                  <a:t>Example:</a:t>
                </a:r>
                <a:endParaRPr lang="tr-TR" sz="2100" u="sng" dirty="0">
                  <a:solidFill>
                    <a:srgbClr val="292929"/>
                  </a:solidFill>
                </a:endParaRPr>
              </a:p>
              <a:p>
                <a:pPr marL="0" indent="0" algn="just" eaLnBrk="1" hangingPunct="1">
                  <a:buNone/>
                </a:pPr>
                <a:endParaRPr lang="tr-TR" sz="2100" dirty="0">
                  <a:solidFill>
                    <a:srgbClr val="292929"/>
                  </a:solidFill>
                </a:endParaRPr>
              </a:p>
              <a:p>
                <a:pPr marL="0" indent="0" algn="just" eaLnBrk="1" hangingPunct="1">
                  <a:buNone/>
                </a:pPr>
                <a:endParaRPr lang="tr-TR" sz="2100" dirty="0">
                  <a:solidFill>
                    <a:srgbClr val="292929"/>
                  </a:solidFill>
                  <a:ea typeface="Cambria Math"/>
                </a:endParaRPr>
              </a:p>
              <a:p>
                <a:pPr marL="0" indent="0" algn="just" eaLnBrk="1" hangingPunct="1">
                  <a:buNone/>
                </a:pPr>
                <a:endParaRPr lang="tr-TR" sz="2100" b="0" dirty="0" smtClean="0">
                  <a:solidFill>
                    <a:srgbClr val="292929"/>
                  </a:solidFill>
                  <a:ea typeface="Cambria Math"/>
                </a:endParaRPr>
              </a:p>
              <a:p>
                <a:pPr marL="0" indent="0" algn="just" eaLnBrk="1" hangingPunct="1">
                  <a:buNone/>
                </a:pPr>
                <a:endParaRPr lang="tr-TR" sz="2100" dirty="0">
                  <a:solidFill>
                    <a:srgbClr val="292929"/>
                  </a:solidFill>
                  <a:ea typeface="Cambria Math"/>
                </a:endParaRPr>
              </a:p>
              <a:p>
                <a:pPr marL="0" indent="0" algn="just" eaLnBrk="1" hangingPunct="1">
                  <a:buNone/>
                </a:pPr>
                <a:endParaRPr lang="tr-TR" sz="2100" b="0" dirty="0" smtClean="0">
                  <a:solidFill>
                    <a:srgbClr val="292929"/>
                  </a:solidFill>
                  <a:ea typeface="Cambria Math"/>
                </a:endParaRPr>
              </a:p>
              <a:p>
                <a:pPr marL="0" indent="0" algn="just" eaLnBrk="1" hangingPunct="1">
                  <a:buNone/>
                </a:pPr>
                <a:endParaRPr lang="tr-TR" sz="2100" dirty="0">
                  <a:solidFill>
                    <a:srgbClr val="292929"/>
                  </a:solidFill>
                  <a:ea typeface="Cambria Math"/>
                </a:endParaRPr>
              </a:p>
              <a:p>
                <a:pPr marL="0" indent="0" algn="just" eaLnBrk="1" hangingPunct="1">
                  <a:buNone/>
                </a:pPr>
                <a:endParaRPr lang="tr-TR" sz="2100" b="0" dirty="0" smtClean="0">
                  <a:solidFill>
                    <a:srgbClr val="292929"/>
                  </a:solidFill>
                  <a:ea typeface="Cambria Math"/>
                </a:endParaRPr>
              </a:p>
              <a:p>
                <a:pPr marL="0" indent="0" algn="just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tr-TR" sz="2100" b="0" i="0" smtClean="0">
                          <a:solidFill>
                            <a:srgbClr val="292929"/>
                          </a:solidFill>
                          <a:latin typeface="Cambria Math"/>
                          <a:ea typeface="Cambria Math"/>
                        </a:rPr>
                        <m:t>Even</m:t>
                      </m:r>
                      <m:d>
                        <m:dPr>
                          <m:begChr m:val="{"/>
                          <m:endChr m:val="}"/>
                          <m:ctrlPr>
                            <a:rPr lang="tr-TR" sz="2100" b="0" smtClean="0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tr-TR" sz="2100" b="0" i="0" smtClean="0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  <m:t>u</m:t>
                          </m:r>
                          <m:r>
                            <a:rPr lang="tr-TR" sz="2100" b="0" i="0" smtClean="0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  <m:t>[</m:t>
                          </m:r>
                          <m:r>
                            <m:rPr>
                              <m:sty m:val="p"/>
                            </m:rPr>
                            <a:rPr lang="tr-TR" sz="2100" b="0" i="0" smtClean="0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  <m:t>n</m:t>
                          </m:r>
                          <m:r>
                            <a:rPr lang="tr-TR" sz="2100" b="0" i="0" smtClean="0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  <m:t>]</m:t>
                          </m:r>
                        </m:e>
                      </m:d>
                      <m:r>
                        <a:rPr lang="tr-TR" sz="2100" b="0" i="0" smtClean="0">
                          <a:solidFill>
                            <a:srgbClr val="292929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tr-TR" sz="2100" b="0" smtClean="0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tr-TR" sz="2100" b="0" i="0" smtClean="0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tr-TR" sz="2100" b="0" i="0" smtClean="0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tr-TR" sz="2100" b="0" i="0" smtClean="0">
                          <a:solidFill>
                            <a:srgbClr val="292929"/>
                          </a:solidFill>
                          <a:latin typeface="Cambria Math"/>
                          <a:ea typeface="Cambria Math"/>
                        </a:rPr>
                        <m:t>(1+</m:t>
                      </m:r>
                      <m:r>
                        <m:rPr>
                          <m:sty m:val="p"/>
                        </m:rPr>
                        <a:rPr lang="tr-TR" sz="2100" b="0" i="0" smtClean="0">
                          <a:solidFill>
                            <a:srgbClr val="292929"/>
                          </a:solidFill>
                          <a:latin typeface="Cambria Math"/>
                          <a:ea typeface="Cambria Math"/>
                        </a:rPr>
                        <m:t>δ</m:t>
                      </m:r>
                      <m:d>
                        <m:dPr>
                          <m:begChr m:val="["/>
                          <m:endChr m:val="]"/>
                          <m:ctrlPr>
                            <a:rPr lang="tr-TR" sz="2100" b="0" smtClean="0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tr-TR" sz="2100" b="0" i="0" smtClean="0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  <m:t>n</m:t>
                          </m:r>
                        </m:e>
                      </m:d>
                      <m:r>
                        <a:rPr lang="tr-TR" sz="2100" b="0" i="0" smtClean="0">
                          <a:solidFill>
                            <a:srgbClr val="292929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tr-TR" sz="2100" dirty="0">
                  <a:solidFill>
                    <a:srgbClr val="292929"/>
                  </a:solidFill>
                  <a:ea typeface="Cambria Math"/>
                </a:endParaRPr>
              </a:p>
              <a:p>
                <a:pPr marL="0" indent="0" algn="just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tr-TR" sz="2100" b="0" i="0" smtClean="0">
                          <a:solidFill>
                            <a:srgbClr val="292929"/>
                          </a:solidFill>
                          <a:latin typeface="Cambria Math"/>
                          <a:ea typeface="Cambria Math"/>
                        </a:rPr>
                        <m:t>Odd</m:t>
                      </m:r>
                      <m:d>
                        <m:dPr>
                          <m:begChr m:val="{"/>
                          <m:endChr m:val="}"/>
                          <m:ctrlPr>
                            <a:rPr lang="tr-TR" sz="2100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tr-TR" sz="2100" i="0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  <m:t>u</m:t>
                          </m:r>
                          <m:r>
                            <a:rPr lang="tr-TR" sz="2100" i="0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  <m:t>[</m:t>
                          </m:r>
                          <m:r>
                            <m:rPr>
                              <m:sty m:val="p"/>
                            </m:rPr>
                            <a:rPr lang="tr-TR" sz="2100" i="0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  <m:t>n</m:t>
                          </m:r>
                          <m:r>
                            <a:rPr lang="tr-TR" sz="2100" i="0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  <m:t>]</m:t>
                          </m:r>
                        </m:e>
                      </m:d>
                      <m:r>
                        <a:rPr lang="tr-TR" sz="2100" i="0">
                          <a:solidFill>
                            <a:srgbClr val="292929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tr-TR" sz="2100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tr-TR" sz="2100" i="0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tr-TR" sz="2100" i="0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tr-TR" sz="2100" i="0">
                          <a:solidFill>
                            <a:srgbClr val="292929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r>
                        <m:rPr>
                          <m:sty m:val="p"/>
                        </m:rPr>
                        <a:rPr lang="tr-TR" sz="2100" b="0" i="0" smtClean="0">
                          <a:solidFill>
                            <a:srgbClr val="292929"/>
                          </a:solidFill>
                          <a:latin typeface="Cambria Math"/>
                          <a:ea typeface="Cambria Math"/>
                        </a:rPr>
                        <m:t>u</m:t>
                      </m:r>
                      <m:d>
                        <m:dPr>
                          <m:begChr m:val="["/>
                          <m:endChr m:val="]"/>
                          <m:ctrlPr>
                            <a:rPr lang="tr-TR" sz="2100" b="0" smtClean="0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tr-TR" sz="2100" b="0" i="0" smtClean="0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  <m:t>n</m:t>
                          </m:r>
                          <m:r>
                            <a:rPr lang="tr-TR" sz="2100" b="0" i="0" smtClean="0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  <m:t>−1</m:t>
                          </m:r>
                        </m:e>
                      </m:d>
                      <m:r>
                        <a:rPr lang="tr-TR" sz="2100" b="0" i="0" smtClean="0">
                          <a:solidFill>
                            <a:srgbClr val="292929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tr-TR" sz="2100" b="0" i="0" smtClean="0">
                          <a:solidFill>
                            <a:srgbClr val="292929"/>
                          </a:solidFill>
                          <a:latin typeface="Cambria Math"/>
                          <a:ea typeface="Cambria Math"/>
                        </a:rPr>
                        <m:t>u</m:t>
                      </m:r>
                      <m:d>
                        <m:dPr>
                          <m:begChr m:val="["/>
                          <m:endChr m:val="]"/>
                          <m:ctrlPr>
                            <a:rPr lang="tr-TR" sz="2100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tr-TR" sz="2100" b="0" i="0" smtClean="0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tr-TR" sz="2100" i="0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  <m:t>n</m:t>
                          </m:r>
                          <m:r>
                            <a:rPr lang="tr-TR" sz="2100" b="0" i="0" smtClean="0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  <m:t>−1</m:t>
                          </m:r>
                        </m:e>
                      </m:d>
                      <m:r>
                        <a:rPr lang="tr-TR" sz="2100" i="0">
                          <a:solidFill>
                            <a:srgbClr val="292929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tr-TR" sz="2100" dirty="0">
                  <a:solidFill>
                    <a:srgbClr val="292929"/>
                  </a:solidFill>
                  <a:ea typeface="Cambria Math"/>
                </a:endParaRPr>
              </a:p>
              <a:p>
                <a:pPr marL="0" indent="0" algn="just" eaLnBrk="1" hangingPunct="1">
                  <a:buNone/>
                </a:pPr>
                <a:endParaRPr lang="tr-TR" sz="2100" b="0" dirty="0" smtClean="0">
                  <a:solidFill>
                    <a:srgbClr val="292929"/>
                  </a:solidFill>
                  <a:ea typeface="Cambria Math"/>
                </a:endParaRPr>
              </a:p>
              <a:p>
                <a:pPr marL="0" indent="0" algn="just" eaLnBrk="1" hangingPunct="1">
                  <a:buNone/>
                </a:pPr>
                <a:endParaRPr lang="tr-TR" sz="2100" b="0" dirty="0" smtClean="0">
                  <a:solidFill>
                    <a:srgbClr val="292929"/>
                  </a:solidFill>
                  <a:ea typeface="Cambria Math"/>
                </a:endParaRPr>
              </a:p>
              <a:p>
                <a:pPr marL="0" indent="0" algn="just" eaLnBrk="1" hangingPunct="1">
                  <a:buNone/>
                </a:pPr>
                <a:endParaRPr lang="tr-TR" sz="2100" dirty="0">
                  <a:solidFill>
                    <a:srgbClr val="292929"/>
                  </a:solidFill>
                  <a:ea typeface="Cambria Math"/>
                </a:endParaRPr>
              </a:p>
              <a:p>
                <a:pPr marL="0" indent="0" algn="just" eaLnBrk="1" hangingPunct="1">
                  <a:buNone/>
                </a:pPr>
                <a:endParaRPr lang="tr-TR" sz="2100" dirty="0" smtClean="0">
                  <a:solidFill>
                    <a:srgbClr val="292929"/>
                  </a:solidFill>
                  <a:ea typeface="Cambria Math"/>
                </a:endParaRPr>
              </a:p>
              <a:p>
                <a:pPr marL="0" indent="0" algn="just" eaLnBrk="1" hangingPunct="1">
                  <a:buNone/>
                </a:pPr>
                <a:endParaRPr lang="tr-TR" sz="2100" dirty="0" smtClean="0">
                  <a:solidFill>
                    <a:srgbClr val="292929"/>
                  </a:solidFill>
                  <a:ea typeface="Cambria Math"/>
                </a:endParaRPr>
              </a:p>
              <a:p>
                <a:pPr marL="0" indent="0" algn="just" eaLnBrk="1" hangingPunct="1">
                  <a:buNone/>
                </a:pPr>
                <a:endParaRPr lang="tr-TR" sz="2100" dirty="0">
                  <a:solidFill>
                    <a:srgbClr val="292929"/>
                  </a:solidFill>
                  <a:ea typeface="Cambria Math"/>
                </a:endParaRPr>
              </a:p>
              <a:p>
                <a:pPr marL="0" indent="0" algn="just" eaLnBrk="1" hangingPunct="1">
                  <a:buNone/>
                </a:pPr>
                <a:endParaRPr lang="tr-TR" sz="2100" b="0" dirty="0" smtClean="0">
                  <a:solidFill>
                    <a:srgbClr val="292929"/>
                  </a:solidFill>
                  <a:ea typeface="Cambria Math"/>
                </a:endParaRPr>
              </a:p>
              <a:p>
                <a:pPr marL="0" indent="0" algn="just" eaLnBrk="1" hangingPunct="1">
                  <a:buNone/>
                </a:pPr>
                <a:endParaRPr lang="tr-TR" sz="2100" dirty="0" smtClean="0">
                  <a:solidFill>
                    <a:srgbClr val="292929"/>
                  </a:solidFill>
                </a:endParaRPr>
              </a:p>
              <a:p>
                <a:pPr marL="0" indent="0" algn="just" eaLnBrk="1" hangingPunct="1">
                  <a:buNone/>
                </a:pPr>
                <a:endParaRPr lang="tr-TR" sz="2100" dirty="0">
                  <a:solidFill>
                    <a:srgbClr val="292929"/>
                  </a:solidFill>
                </a:endParaRPr>
              </a:p>
              <a:p>
                <a:pPr marL="0" indent="0" algn="just" eaLnBrk="1" hangingPunct="1">
                  <a:buNone/>
                </a:pPr>
                <a:endParaRPr lang="tr-TR" sz="2100" dirty="0" smtClean="0">
                  <a:solidFill>
                    <a:srgbClr val="292929"/>
                  </a:solidFill>
                </a:endParaRPr>
              </a:p>
              <a:p>
                <a:pPr marL="0" indent="0" algn="just" eaLnBrk="1" hangingPunct="1">
                  <a:buNone/>
                </a:pPr>
                <a:endParaRPr lang="tr-TR" sz="2100" dirty="0">
                  <a:solidFill>
                    <a:srgbClr val="292929"/>
                  </a:solidFill>
                </a:endParaRPr>
              </a:p>
              <a:p>
                <a:pPr marL="0" indent="0" algn="just" eaLnBrk="1" hangingPunct="1">
                  <a:buNone/>
                </a:pPr>
                <a:endParaRPr lang="tr-TR" sz="2100" dirty="0" smtClean="0">
                  <a:solidFill>
                    <a:srgbClr val="292929"/>
                  </a:solidFill>
                </a:endParaRPr>
              </a:p>
              <a:p>
                <a:pPr marL="0" indent="0" algn="just" eaLnBrk="1" hangingPunct="1">
                  <a:buNone/>
                </a:pPr>
                <a:endParaRPr lang="tr-TR" sz="2100" u="sng" dirty="0" smtClean="0">
                  <a:solidFill>
                    <a:srgbClr val="292929"/>
                  </a:solidFill>
                </a:endParaRPr>
              </a:p>
              <a:p>
                <a:pPr marL="0" indent="0" algn="just" eaLnBrk="1" hangingPunct="1">
                  <a:buNone/>
                </a:pPr>
                <a:endParaRPr lang="tr-TR" sz="2100" dirty="0" smtClean="0">
                  <a:solidFill>
                    <a:srgbClr val="292929"/>
                  </a:solidFill>
                </a:endParaRPr>
              </a:p>
              <a:p>
                <a:pPr marL="0" indent="0" algn="just" eaLnBrk="1" hangingPunct="1">
                  <a:buNone/>
                </a:pPr>
                <a:endParaRPr lang="tr-TR" sz="2100" dirty="0" smtClean="0">
                  <a:solidFill>
                    <a:srgbClr val="292929"/>
                  </a:solidFill>
                </a:endParaRPr>
              </a:p>
              <a:p>
                <a:pPr marL="0" indent="0" algn="ctr" eaLnBrk="1" hangingPunct="1">
                  <a:buNone/>
                </a:pPr>
                <a:endParaRPr lang="tr-TR" sz="2100" dirty="0">
                  <a:solidFill>
                    <a:srgbClr val="292929"/>
                  </a:solidFill>
                </a:endParaRPr>
              </a:p>
              <a:p>
                <a:pPr marL="0" indent="0" algn="ctr" eaLnBrk="1" hangingPunct="1">
                  <a:buNone/>
                </a:pPr>
                <a:endParaRPr lang="tr-TR" sz="2100" dirty="0" smtClean="0">
                  <a:solidFill>
                    <a:srgbClr val="292929"/>
                  </a:solidFill>
                </a:endParaRPr>
              </a:p>
              <a:p>
                <a:pPr marL="0" indent="0" algn="ctr" eaLnBrk="1" hangingPunct="1">
                  <a:buNone/>
                </a:pPr>
                <a:endParaRPr lang="tr-TR" sz="2100" dirty="0">
                  <a:solidFill>
                    <a:srgbClr val="292929"/>
                  </a:solidFill>
                </a:endParaRPr>
              </a:p>
              <a:p>
                <a:pPr marL="0" indent="0" algn="ctr" eaLnBrk="1" hangingPunct="1">
                  <a:buNone/>
                </a:pPr>
                <a:endParaRPr lang="tr-TR" sz="2100" dirty="0" smtClean="0">
                  <a:solidFill>
                    <a:srgbClr val="292929"/>
                  </a:solidFill>
                </a:endParaRPr>
              </a:p>
              <a:p>
                <a:pPr marL="0" indent="0" algn="ctr" eaLnBrk="1" hangingPunct="1">
                  <a:buNone/>
                </a:pPr>
                <a:endParaRPr lang="tr-TR" sz="2100" dirty="0">
                  <a:solidFill>
                    <a:srgbClr val="292929"/>
                  </a:solidFill>
                </a:endParaRPr>
              </a:p>
              <a:p>
                <a:pPr marL="0" indent="0" algn="ctr" eaLnBrk="1" hangingPunct="1">
                  <a:buNone/>
                </a:pPr>
                <a:endParaRPr lang="tr-TR" sz="2100" dirty="0" smtClean="0">
                  <a:solidFill>
                    <a:srgbClr val="292929"/>
                  </a:solidFill>
                </a:endParaRPr>
              </a:p>
              <a:p>
                <a:pPr marL="0" indent="0" algn="ctr" eaLnBrk="1" hangingPunct="1">
                  <a:buNone/>
                </a:pPr>
                <a:endParaRPr lang="tr-TR" sz="2100" dirty="0">
                  <a:solidFill>
                    <a:srgbClr val="292929"/>
                  </a:solidFill>
                </a:endParaRPr>
              </a:p>
              <a:p>
                <a:pPr marL="0" indent="0" algn="ctr" eaLnBrk="1" hangingPunct="1">
                  <a:buNone/>
                </a:pPr>
                <a:endParaRPr lang="tr-TR" sz="2100" dirty="0" smtClean="0">
                  <a:solidFill>
                    <a:srgbClr val="292929"/>
                  </a:solidFill>
                </a:endParaRPr>
              </a:p>
              <a:p>
                <a:pPr marL="0" indent="0" algn="ctr" eaLnBrk="1" hangingPunct="1">
                  <a:buNone/>
                </a:pPr>
                <a:endParaRPr lang="tr-TR" sz="2100" dirty="0" smtClean="0">
                  <a:solidFill>
                    <a:srgbClr val="292929"/>
                  </a:solidFill>
                </a:endParaRPr>
              </a:p>
              <a:p>
                <a:pPr marL="0" indent="0" algn="ctr" eaLnBrk="1" hangingPunct="1">
                  <a:buNone/>
                </a:pPr>
                <a:endParaRPr lang="tr-TR" sz="2100" dirty="0" smtClean="0">
                  <a:solidFill>
                    <a:srgbClr val="292929"/>
                  </a:solidFill>
                </a:endParaRPr>
              </a:p>
              <a:p>
                <a:pPr marL="0" indent="0" algn="just" eaLnBrk="1" hangingPunct="1">
                  <a:buNone/>
                </a:pPr>
                <a:endParaRPr lang="tr-TR" sz="2100" dirty="0" smtClean="0">
                  <a:solidFill>
                    <a:srgbClr val="292929"/>
                  </a:solidFill>
                </a:endParaRPr>
              </a:p>
              <a:p>
                <a:pPr marL="0" indent="0" algn="ctr" eaLnBrk="1" hangingPunct="1">
                  <a:buNone/>
                </a:pPr>
                <a:endParaRPr lang="tr-TR" sz="2100" dirty="0">
                  <a:solidFill>
                    <a:srgbClr val="292929"/>
                  </a:solidFill>
                </a:endParaRPr>
              </a:p>
              <a:p>
                <a:pPr marL="0" indent="0" algn="ctr" eaLnBrk="1" hangingPunct="1">
                  <a:buNone/>
                </a:pPr>
                <a:endParaRPr lang="tr-TR" sz="2100" dirty="0">
                  <a:solidFill>
                    <a:srgbClr val="292929"/>
                  </a:solidFill>
                </a:endParaRPr>
              </a:p>
              <a:p>
                <a:pPr marL="0" indent="0" algn="just" eaLnBrk="1" hangingPunct="1">
                  <a:buNone/>
                </a:pPr>
                <a:endParaRPr lang="tr-TR" sz="2100" dirty="0" smtClean="0">
                  <a:solidFill>
                    <a:srgbClr val="292929"/>
                  </a:solidFill>
                </a:endParaRPr>
              </a:p>
            </p:txBody>
          </p:sp>
        </mc:Choice>
        <mc:Fallback>
          <p:sp>
            <p:nvSpPr>
              <p:cNvPr id="3" name="Rectangle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52600" y="1676400"/>
                <a:ext cx="5410200" cy="4800600"/>
              </a:xfrm>
              <a:prstGeom prst="rect">
                <a:avLst/>
              </a:prstGeom>
              <a:blipFill rotWithShape="1">
                <a:blip r:embed="rId2"/>
                <a:stretch>
                  <a:fillRect l="-1353" t="-76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360124"/>
            <a:ext cx="6400800" cy="215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888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81200"/>
            <a:ext cx="6400800" cy="3657600"/>
          </a:xfrm>
        </p:spPr>
        <p:txBody>
          <a:bodyPr/>
          <a:lstStyle/>
          <a:p>
            <a:r>
              <a:rPr lang="tr-TR" dirty="0" smtClean="0"/>
              <a:t>   </a:t>
            </a:r>
            <a:r>
              <a:rPr lang="tr-TR" dirty="0" smtClean="0">
                <a:solidFill>
                  <a:srgbClr val="292929"/>
                </a:solidFill>
              </a:rPr>
              <a:t>   </a:t>
            </a:r>
            <a:endParaRPr lang="tr-TR" dirty="0"/>
          </a:p>
        </p:txBody>
      </p:sp>
      <p:sp>
        <p:nvSpPr>
          <p:cNvPr id="6" name="Rectangle 34"/>
          <p:cNvSpPr txBox="1">
            <a:spLocks noChangeArrowheads="1"/>
          </p:cNvSpPr>
          <p:nvPr/>
        </p:nvSpPr>
        <p:spPr bwMode="auto">
          <a:xfrm>
            <a:off x="1752600" y="1676400"/>
            <a:ext cx="54102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endParaRPr lang="en-US" sz="2100" u="sng" dirty="0" smtClean="0">
              <a:solidFill>
                <a:srgbClr val="292929"/>
              </a:solidFill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533400" y="6611938"/>
            <a:ext cx="8610600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000" dirty="0">
                <a:solidFill>
                  <a:schemeClr val="bg1"/>
                </a:solidFill>
              </a:rPr>
              <a:t>Copyright 20</a:t>
            </a:r>
            <a:r>
              <a:rPr lang="tr-TR" sz="1000" dirty="0">
                <a:solidFill>
                  <a:schemeClr val="bg1"/>
                </a:solidFill>
              </a:rPr>
              <a:t>12</a:t>
            </a:r>
            <a:r>
              <a:rPr lang="en-US" sz="1000" dirty="0">
                <a:solidFill>
                  <a:schemeClr val="bg1"/>
                </a:solidFill>
              </a:rPr>
              <a:t> | </a:t>
            </a:r>
            <a:r>
              <a:rPr lang="tr-TR" sz="1000" dirty="0">
                <a:solidFill>
                  <a:schemeClr val="bg1"/>
                </a:solidFill>
              </a:rPr>
              <a:t>Instructor: Dr. Gülden Köktürk</a:t>
            </a:r>
            <a:r>
              <a:rPr lang="en-US" sz="1000" dirty="0">
                <a:solidFill>
                  <a:schemeClr val="bg1"/>
                </a:solidFill>
              </a:rPr>
              <a:t> | </a:t>
            </a:r>
            <a:r>
              <a:rPr lang="tr-TR" sz="1000" dirty="0">
                <a:solidFill>
                  <a:schemeClr val="bg1"/>
                </a:solidFill>
              </a:rPr>
              <a:t>EED1004-INTRODUCTION TO SIGNAL PROCESSING</a:t>
            </a:r>
            <a:endParaRPr lang="en-US" sz="8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34"/>
              <p:cNvSpPr txBox="1">
                <a:spLocks noChangeArrowheads="1"/>
              </p:cNvSpPr>
              <p:nvPr/>
            </p:nvSpPr>
            <p:spPr bwMode="auto">
              <a:xfrm>
                <a:off x="1752600" y="1676400"/>
                <a:ext cx="5562600" cy="4876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 algn="just" eaLnBrk="1" hangingPunct="1">
                  <a:buNone/>
                </a:pPr>
                <a:r>
                  <a:rPr lang="tr-TR" sz="2100" dirty="0" smtClean="0">
                    <a:solidFill>
                      <a:srgbClr val="292929"/>
                    </a:solidFill>
                  </a:rPr>
                  <a:t>If the </a:t>
                </a:r>
                <a:r>
                  <a:rPr lang="tr-TR" sz="2100" dirty="0">
                    <a:solidFill>
                      <a:srgbClr val="292929"/>
                    </a:solidFill>
                  </a:rPr>
                  <a:t>signal </a:t>
                </a:r>
                <a:r>
                  <a:rPr lang="tr-TR" sz="2100" dirty="0" smtClean="0">
                    <a:solidFill>
                      <a:srgbClr val="292929"/>
                    </a:solidFill>
                  </a:rPr>
                  <a:t>x[n] is discrete-time:</a:t>
                </a:r>
                <a:endParaRPr lang="tr-TR" sz="2100" dirty="0">
                  <a:solidFill>
                    <a:srgbClr val="292929"/>
                  </a:solidFill>
                </a:endParaRPr>
              </a:p>
              <a:p>
                <a:pPr marL="0" indent="0" algn="just" eaLnBrk="1" hangingPunct="1">
                  <a:buNone/>
                </a:pPr>
                <a:endParaRPr lang="tr-TR" sz="2100" dirty="0">
                  <a:solidFill>
                    <a:srgbClr val="292929"/>
                  </a:solidFill>
                </a:endParaRPr>
              </a:p>
              <a:p>
                <a:pPr marL="0" indent="0" algn="just" eaLnBrk="1" hangingPunct="1">
                  <a:buNone/>
                </a:pPr>
                <a:r>
                  <a:rPr lang="tr-TR" sz="2100" dirty="0">
                    <a:solidFill>
                      <a:srgbClr val="FF0000"/>
                    </a:solidFill>
                  </a:rPr>
                  <a:t>The instantaneous power</a:t>
                </a:r>
                <a:r>
                  <a:rPr lang="tr-TR" sz="2100" dirty="0">
                    <a:solidFill>
                      <a:srgbClr val="292929"/>
                    </a:solidFill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sz="2100" i="1">
                            <a:solidFill>
                              <a:srgbClr val="292929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tr-TR" sz="2100" i="1">
                                <a:solidFill>
                                  <a:srgbClr val="292929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tr-TR" sz="2100">
                                <a:solidFill>
                                  <a:srgbClr val="292929"/>
                                </a:solidFill>
                                <a:latin typeface="Cambria Math"/>
                              </a:rPr>
                              <m:t>x</m:t>
                            </m:r>
                            <m:r>
                              <a:rPr lang="tr-TR" sz="2100" b="0" i="0" smtClean="0">
                                <a:solidFill>
                                  <a:srgbClr val="292929"/>
                                </a:solidFill>
                                <a:latin typeface="Cambria Math"/>
                              </a:rPr>
                              <m:t>[</m:t>
                            </m:r>
                            <m:r>
                              <m:rPr>
                                <m:sty m:val="p"/>
                              </m:rPr>
                              <a:rPr lang="tr-TR" sz="2100" b="0" i="0" smtClean="0">
                                <a:solidFill>
                                  <a:srgbClr val="292929"/>
                                </a:solidFill>
                                <a:latin typeface="Cambria Math"/>
                              </a:rPr>
                              <m:t>n</m:t>
                            </m:r>
                            <m:r>
                              <a:rPr lang="tr-TR" sz="2100" b="0" i="0" smtClean="0">
                                <a:solidFill>
                                  <a:srgbClr val="292929"/>
                                </a:solidFill>
                                <a:latin typeface="Cambria Math"/>
                              </a:rPr>
                              <m:t>]</m:t>
                            </m:r>
                          </m:e>
                        </m:d>
                      </m:e>
                      <m:sup>
                        <m:r>
                          <a:rPr lang="tr-TR" sz="2100">
                            <a:solidFill>
                              <a:srgbClr val="292929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tr-TR" sz="2100" dirty="0">
                  <a:solidFill>
                    <a:srgbClr val="292929"/>
                  </a:solidFill>
                </a:endParaRPr>
              </a:p>
              <a:p>
                <a:pPr marL="0" indent="0" algn="just" eaLnBrk="1" hangingPunct="1">
                  <a:buNone/>
                </a:pPr>
                <a:r>
                  <a:rPr lang="tr-TR" sz="2100" dirty="0">
                    <a:solidFill>
                      <a:srgbClr val="FF0000"/>
                    </a:solidFill>
                  </a:rPr>
                  <a:t>Total energy over t</a:t>
                </a:r>
                <a:r>
                  <a:rPr lang="tr-TR" sz="2100" baseline="-25000" dirty="0">
                    <a:solidFill>
                      <a:srgbClr val="FF0000"/>
                    </a:solidFill>
                  </a:rPr>
                  <a:t>1</a:t>
                </a:r>
                <a:r>
                  <a:rPr lang="tr-TR" sz="2100" dirty="0">
                    <a:solidFill>
                      <a:srgbClr val="FF0000"/>
                    </a:solidFill>
                  </a:rPr>
                  <a:t>≤t≤t</a:t>
                </a:r>
                <a:r>
                  <a:rPr lang="tr-TR" sz="2100" baseline="-25000" dirty="0">
                    <a:solidFill>
                      <a:srgbClr val="FF0000"/>
                    </a:solidFill>
                  </a:rPr>
                  <a:t>2</a:t>
                </a:r>
                <a:r>
                  <a:rPr lang="tr-TR" sz="2100" dirty="0">
                    <a:solidFill>
                      <a:srgbClr val="FF0000"/>
                    </a:solidFill>
                  </a:rPr>
                  <a:t> </a:t>
                </a:r>
                <a:r>
                  <a:rPr lang="tr-TR" sz="2100" dirty="0" smtClean="0">
                    <a:solidFill>
                      <a:srgbClr val="292929"/>
                    </a:solidFill>
                  </a:rPr>
                  <a:t>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tr-TR" sz="2100" i="1" smtClean="0">
                            <a:solidFill>
                              <a:srgbClr val="292929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sty m:val="p"/>
                            <m:brk m:alnAt="23"/>
                          </m:rPr>
                          <a:rPr lang="tr-TR" sz="2100" b="0" i="0" smtClean="0">
                            <a:solidFill>
                              <a:srgbClr val="292929"/>
                            </a:solidFill>
                            <a:latin typeface="Cambria Math"/>
                          </a:rPr>
                          <m:t>n</m:t>
                        </m:r>
                        <m:r>
                          <a:rPr lang="tr-TR" sz="2100" b="0" i="0" smtClean="0">
                            <a:solidFill>
                              <a:srgbClr val="292929"/>
                            </a:solidFill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tr-TR" sz="2100" b="0" i="1" smtClean="0">
                                <a:solidFill>
                                  <a:srgbClr val="292929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tr-TR" sz="2100" b="0" i="0" smtClean="0">
                                <a:solidFill>
                                  <a:srgbClr val="292929"/>
                                </a:solidFill>
                                <a:latin typeface="Cambria Math"/>
                              </a:rPr>
                              <m:t>n</m:t>
                            </m:r>
                          </m:e>
                          <m:sub>
                            <m:r>
                              <a:rPr lang="tr-TR" sz="2100" b="0" i="0" smtClean="0">
                                <a:solidFill>
                                  <a:srgbClr val="292929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sub>
                      <m:sup>
                        <m:sSub>
                          <m:sSubPr>
                            <m:ctrlPr>
                              <a:rPr lang="tr-TR" sz="2100" i="1" smtClean="0">
                                <a:solidFill>
                                  <a:srgbClr val="292929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tr-TR" sz="2100" b="0" i="0" smtClean="0">
                                <a:solidFill>
                                  <a:srgbClr val="292929"/>
                                </a:solidFill>
                                <a:latin typeface="Cambria Math"/>
                              </a:rPr>
                              <m:t>n</m:t>
                            </m:r>
                          </m:e>
                          <m:sub>
                            <m:r>
                              <a:rPr lang="tr-TR" sz="2100" b="0" i="0" smtClean="0">
                                <a:solidFill>
                                  <a:srgbClr val="292929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sup>
                      <m:e>
                        <m:sSup>
                          <m:sSupPr>
                            <m:ctrlPr>
                              <a:rPr lang="tr-TR" sz="2100" i="1">
                                <a:solidFill>
                                  <a:srgbClr val="292929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tr-TR" sz="2100" i="1">
                                    <a:solidFill>
                                      <a:srgbClr val="292929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tr-TR" sz="2100" i="0">
                                    <a:solidFill>
                                      <a:srgbClr val="292929"/>
                                    </a:solidFill>
                                    <a:latin typeface="Cambria Math"/>
                                  </a:rPr>
                                  <m:t>x</m:t>
                                </m:r>
                                <m:r>
                                  <a:rPr lang="tr-TR" sz="2100" i="0">
                                    <a:solidFill>
                                      <a:srgbClr val="292929"/>
                                    </a:solidFill>
                                    <a:latin typeface="Cambria Math"/>
                                  </a:rPr>
                                  <m:t>[</m:t>
                                </m:r>
                                <m:r>
                                  <m:rPr>
                                    <m:sty m:val="p"/>
                                  </m:rPr>
                                  <a:rPr lang="tr-TR" sz="2100" i="0">
                                    <a:solidFill>
                                      <a:srgbClr val="292929"/>
                                    </a:solidFill>
                                    <a:latin typeface="Cambria Math"/>
                                  </a:rPr>
                                  <m:t>n</m:t>
                                </m:r>
                                <m:r>
                                  <a:rPr lang="tr-TR" sz="2100" i="0">
                                    <a:solidFill>
                                      <a:srgbClr val="292929"/>
                                    </a:solidFill>
                                    <a:latin typeface="Cambria Math"/>
                                  </a:rPr>
                                  <m:t>]</m:t>
                                </m:r>
                              </m:e>
                            </m:d>
                          </m:e>
                          <m:sup>
                            <m:r>
                              <a:rPr lang="tr-TR" sz="2100" i="0">
                                <a:solidFill>
                                  <a:srgbClr val="292929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tr-TR" sz="2100" dirty="0">
                  <a:solidFill>
                    <a:srgbClr val="292929"/>
                  </a:solidFill>
                </a:endParaRPr>
              </a:p>
              <a:p>
                <a:pPr marL="0" indent="0" algn="just" eaLnBrk="1" hangingPunct="1">
                  <a:buNone/>
                </a:pPr>
                <a:r>
                  <a:rPr lang="tr-TR" sz="2100" dirty="0">
                    <a:solidFill>
                      <a:srgbClr val="FF0000"/>
                    </a:solidFill>
                  </a:rPr>
                  <a:t>Average power over t</a:t>
                </a:r>
                <a:r>
                  <a:rPr lang="tr-TR" sz="2100" baseline="-25000" dirty="0">
                    <a:solidFill>
                      <a:srgbClr val="FF0000"/>
                    </a:solidFill>
                  </a:rPr>
                  <a:t>1</a:t>
                </a:r>
                <a:r>
                  <a:rPr lang="tr-TR" sz="2100" dirty="0">
                    <a:solidFill>
                      <a:srgbClr val="FF0000"/>
                    </a:solidFill>
                  </a:rPr>
                  <a:t>≤t≤t</a:t>
                </a:r>
                <a:r>
                  <a:rPr lang="tr-TR" sz="2100" baseline="-25000" dirty="0">
                    <a:solidFill>
                      <a:srgbClr val="FF0000"/>
                    </a:solidFill>
                  </a:rPr>
                  <a:t>2</a:t>
                </a:r>
                <a:r>
                  <a:rPr lang="tr-TR" sz="2100" dirty="0">
                    <a:solidFill>
                      <a:srgbClr val="FF0000"/>
                    </a:solidFill>
                  </a:rPr>
                  <a:t> </a:t>
                </a:r>
                <a:r>
                  <a:rPr lang="tr-TR" sz="2100" dirty="0" smtClean="0">
                    <a:solidFill>
                      <a:srgbClr val="292929"/>
                    </a:solidFill>
                  </a:rPr>
                  <a:t>:</a:t>
                </a:r>
              </a:p>
              <a:p>
                <a:pPr marL="0" indent="0" algn="just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sz="2100" i="1">
                              <a:solidFill>
                                <a:srgbClr val="292929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tr-TR" sz="2100" i="0">
                              <a:solidFill>
                                <a:srgbClr val="292929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tr-TR" sz="2100" i="1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tr-TR" sz="2100" b="0" i="0" smtClean="0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  <m:t>n</m:t>
                              </m:r>
                            </m:e>
                            <m:sub>
                              <m:r>
                                <a:rPr lang="tr-TR" sz="2100" b="0" i="0" smtClean="0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tr-TR" sz="2100" i="0">
                              <a:solidFill>
                                <a:srgbClr val="292929"/>
                              </a:solidFill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sz="2100" i="1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tr-TR" sz="2100" b="0" i="0" smtClean="0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  <m:t>n</m:t>
                              </m:r>
                            </m:e>
                            <m:sub>
                              <m:r>
                                <a:rPr lang="tr-TR" sz="2100" b="0" i="0" smtClean="0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tr-TR" sz="2100" b="0" i="0" smtClean="0">
                              <a:solidFill>
                                <a:srgbClr val="292929"/>
                              </a:solidFill>
                              <a:latin typeface="Cambria Math"/>
                            </a:rPr>
                            <m:t>+1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tr-TR" sz="2100" i="1">
                              <a:solidFill>
                                <a:srgbClr val="292929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  <m:brk m:alnAt="23"/>
                            </m:rPr>
                            <a:rPr lang="tr-TR" sz="2100" i="0">
                              <a:solidFill>
                                <a:srgbClr val="292929"/>
                              </a:solidFill>
                              <a:latin typeface="Cambria Math"/>
                            </a:rPr>
                            <m:t>n</m:t>
                          </m:r>
                          <m:r>
                            <a:rPr lang="tr-TR" sz="2100" i="0">
                              <a:solidFill>
                                <a:srgbClr val="292929"/>
                              </a:solidFill>
                              <a:latin typeface="Cambria Math"/>
                            </a:rPr>
                            <m:t>=</m:t>
                          </m:r>
                          <m:sSub>
                            <m:sSubPr>
                              <m:ctrlPr>
                                <a:rPr lang="tr-TR" sz="2100" i="1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tr-TR" sz="2100" i="0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  <m:t>n</m:t>
                              </m:r>
                            </m:e>
                            <m:sub>
                              <m:r>
                                <a:rPr lang="tr-TR" sz="2100" i="0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tr-TR" sz="2100" i="1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tr-TR" sz="2100" i="0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  <m:t>n</m:t>
                              </m:r>
                            </m:e>
                            <m:sub>
                              <m:r>
                                <a:rPr lang="tr-TR" sz="2100" i="0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sup>
                        <m:e>
                          <m:sSup>
                            <m:sSupPr>
                              <m:ctrlPr>
                                <a:rPr lang="tr-TR" sz="2100" i="1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tr-TR" sz="2100" i="1">
                                      <a:solidFill>
                                        <a:srgbClr val="292929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tr-TR" sz="2100" i="0">
                                      <a:solidFill>
                                        <a:srgbClr val="292929"/>
                                      </a:solidFill>
                                      <a:latin typeface="Cambria Math"/>
                                    </a:rPr>
                                    <m:t>x</m:t>
                                  </m:r>
                                  <m:r>
                                    <a:rPr lang="tr-TR" sz="2100" i="0">
                                      <a:solidFill>
                                        <a:srgbClr val="292929"/>
                                      </a:solidFill>
                                      <a:latin typeface="Cambria Math"/>
                                    </a:rPr>
                                    <m:t>[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tr-TR" sz="2100" i="0">
                                      <a:solidFill>
                                        <a:srgbClr val="292929"/>
                                      </a:solidFill>
                                      <a:latin typeface="Cambria Math"/>
                                    </a:rPr>
                                    <m:t>n</m:t>
                                  </m:r>
                                  <m:r>
                                    <a:rPr lang="tr-TR" sz="2100" i="0">
                                      <a:solidFill>
                                        <a:srgbClr val="292929"/>
                                      </a:solidFill>
                                      <a:latin typeface="Cambria Math"/>
                                    </a:rPr>
                                    <m:t>]</m:t>
                                  </m:r>
                                </m:e>
                              </m:d>
                            </m:e>
                            <m:sup>
                              <m:r>
                                <a:rPr lang="tr-TR" sz="2100" i="0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tr-TR" sz="2100" dirty="0">
                  <a:solidFill>
                    <a:srgbClr val="292929"/>
                  </a:solidFill>
                </a:endParaRPr>
              </a:p>
              <a:p>
                <a:pPr marL="0" indent="0" algn="just" eaLnBrk="1" hangingPunct="1">
                  <a:buNone/>
                </a:pPr>
                <a:r>
                  <a:rPr lang="tr-TR" sz="2100" dirty="0" smtClean="0">
                    <a:solidFill>
                      <a:srgbClr val="292929"/>
                    </a:solidFill>
                  </a:rPr>
                  <a:t>In many systems, we are interested in examining POWER and ENERGY in signals over an </a:t>
                </a:r>
                <a:r>
                  <a:rPr lang="tr-TR" sz="2100" dirty="0" smtClean="0">
                    <a:solidFill>
                      <a:srgbClr val="FF0000"/>
                    </a:solidFill>
                  </a:rPr>
                  <a:t>infinite</a:t>
                </a:r>
                <a:r>
                  <a:rPr lang="tr-TR" sz="2100" dirty="0" smtClean="0">
                    <a:solidFill>
                      <a:srgbClr val="292929"/>
                    </a:solidFill>
                  </a:rPr>
                  <a:t> time interval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tr-TR" sz="2100" i="1" smtClean="0">
                            <a:solidFill>
                              <a:srgbClr val="292929"/>
                            </a:solidFill>
                            <a:latin typeface="Cambria Math"/>
                          </a:rPr>
                        </m:ctrlPr>
                      </m:limLowPr>
                      <m:e>
                        <m:groupChr>
                          <m:groupChrPr>
                            <m:chr m:val="⏟"/>
                            <m:ctrlPr>
                              <a:rPr lang="tr-TR" sz="2100" i="1" smtClean="0">
                                <a:solidFill>
                                  <a:srgbClr val="292929"/>
                                </a:solidFill>
                                <a:latin typeface="Cambria Math"/>
                              </a:rPr>
                            </m:ctrlPr>
                          </m:groupChrPr>
                          <m:e>
                            <m:r>
                              <a:rPr lang="tr-TR" sz="2100" b="0" i="0" smtClean="0">
                                <a:solidFill>
                                  <a:srgbClr val="292929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tr-TR" sz="2100" b="0" i="0" smtClean="0">
                                <a:solidFill>
                                  <a:srgbClr val="292929"/>
                                </a:solidFill>
                                <a:latin typeface="Cambria Math"/>
                                <a:ea typeface="Cambria Math"/>
                              </a:rPr>
                              <m:t>∞&lt;</m:t>
                            </m:r>
                            <m:r>
                              <m:rPr>
                                <m:sty m:val="p"/>
                              </m:rPr>
                              <a:rPr lang="tr-TR" sz="2100" b="0" i="0" smtClean="0">
                                <a:solidFill>
                                  <a:srgbClr val="292929"/>
                                </a:solidFill>
                                <a:latin typeface="Cambria Math"/>
                                <a:ea typeface="Cambria Math"/>
                              </a:rPr>
                              <m:t>t</m:t>
                            </m:r>
                            <m:r>
                              <a:rPr lang="tr-TR" sz="2100" b="0" i="0" smtClean="0">
                                <a:solidFill>
                                  <a:srgbClr val="292929"/>
                                </a:solidFill>
                                <a:latin typeface="Cambria Math"/>
                                <a:ea typeface="Cambria Math"/>
                              </a:rPr>
                              <m:t>&lt;+∞</m:t>
                            </m:r>
                          </m:e>
                        </m:groupChr>
                      </m:e>
                      <m:lim>
                        <m:r>
                          <m:rPr>
                            <m:sty m:val="p"/>
                          </m:rPr>
                          <a:rPr lang="tr-TR" sz="2100" b="0" i="0" smtClean="0">
                            <a:solidFill>
                              <a:srgbClr val="292929"/>
                            </a:solidFill>
                            <a:latin typeface="Cambria Math"/>
                          </a:rPr>
                          <m:t>continuous</m:t>
                        </m:r>
                        <m:r>
                          <a:rPr lang="tr-TR" sz="2100" b="0" i="0" smtClean="0">
                            <a:solidFill>
                              <a:srgbClr val="292929"/>
                            </a:solidFill>
                            <a:latin typeface="Cambria Math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tr-TR" sz="2100" b="0" i="0" smtClean="0">
                            <a:solidFill>
                              <a:srgbClr val="292929"/>
                            </a:solidFill>
                            <a:latin typeface="Cambria Math"/>
                          </a:rPr>
                          <m:t>time</m:t>
                        </m:r>
                      </m:lim>
                    </m:limLow>
                  </m:oMath>
                </a14:m>
                <a:r>
                  <a:rPr lang="tr-TR" sz="2100" dirty="0" smtClean="0">
                    <a:solidFill>
                      <a:srgbClr val="292929"/>
                    </a:solidFill>
                  </a:rPr>
                  <a:t> and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tr-TR" sz="2100" i="1">
                            <a:solidFill>
                              <a:srgbClr val="292929"/>
                            </a:solidFill>
                            <a:latin typeface="Cambria Math"/>
                          </a:rPr>
                        </m:ctrlPr>
                      </m:limLowPr>
                      <m:e>
                        <m:groupChr>
                          <m:groupChrPr>
                            <m:chr m:val="⏟"/>
                            <m:ctrlPr>
                              <a:rPr lang="tr-TR" sz="2100" i="1">
                                <a:solidFill>
                                  <a:srgbClr val="292929"/>
                                </a:solidFill>
                                <a:latin typeface="Cambria Math"/>
                              </a:rPr>
                            </m:ctrlPr>
                          </m:groupChrPr>
                          <m:e>
                            <m:r>
                              <a:rPr lang="tr-TR" sz="2100">
                                <a:solidFill>
                                  <a:srgbClr val="292929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tr-TR" sz="2100">
                                <a:solidFill>
                                  <a:srgbClr val="292929"/>
                                </a:solidFill>
                                <a:latin typeface="Cambria Math"/>
                                <a:ea typeface="Cambria Math"/>
                              </a:rPr>
                              <m:t>∞&lt;</m:t>
                            </m:r>
                            <m:r>
                              <m:rPr>
                                <m:sty m:val="p"/>
                              </m:rPr>
                              <a:rPr lang="tr-TR" sz="2100" b="0" i="0" smtClean="0">
                                <a:solidFill>
                                  <a:srgbClr val="292929"/>
                                </a:solidFill>
                                <a:latin typeface="Cambria Math"/>
                                <a:ea typeface="Cambria Math"/>
                              </a:rPr>
                              <m:t>n</m:t>
                            </m:r>
                            <m:r>
                              <a:rPr lang="tr-TR" sz="2100">
                                <a:solidFill>
                                  <a:srgbClr val="292929"/>
                                </a:solidFill>
                                <a:latin typeface="Cambria Math"/>
                                <a:ea typeface="Cambria Math"/>
                              </a:rPr>
                              <m:t>&lt;+∞</m:t>
                            </m:r>
                          </m:e>
                        </m:groupChr>
                      </m:e>
                      <m:lim>
                        <m:r>
                          <m:rPr>
                            <m:sty m:val="p"/>
                          </m:rPr>
                          <a:rPr lang="tr-TR" sz="2100" b="0" i="0" smtClean="0">
                            <a:solidFill>
                              <a:srgbClr val="292929"/>
                            </a:solidFill>
                            <a:latin typeface="Cambria Math"/>
                            <a:ea typeface="Cambria Math"/>
                          </a:rPr>
                          <m:t>discrete</m:t>
                        </m:r>
                        <m:r>
                          <a:rPr lang="tr-TR" sz="2100">
                            <a:solidFill>
                              <a:srgbClr val="292929"/>
                            </a:solidFill>
                            <a:latin typeface="Cambria Math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tr-TR" sz="2100">
                            <a:solidFill>
                              <a:srgbClr val="292929"/>
                            </a:solidFill>
                            <a:latin typeface="Cambria Math"/>
                          </a:rPr>
                          <m:t>time</m:t>
                        </m:r>
                      </m:lim>
                    </m:limLow>
                  </m:oMath>
                </a14:m>
                <a:r>
                  <a:rPr lang="tr-TR" sz="2100" dirty="0">
                    <a:solidFill>
                      <a:srgbClr val="292929"/>
                    </a:solidFill>
                  </a:rPr>
                  <a:t> </a:t>
                </a:r>
              </a:p>
              <a:p>
                <a:pPr marL="0" indent="0" algn="ctr" eaLnBrk="1" hangingPunct="1">
                  <a:buNone/>
                </a:pPr>
                <a:endParaRPr lang="tr-TR" sz="2100" dirty="0">
                  <a:solidFill>
                    <a:srgbClr val="292929"/>
                  </a:solidFill>
                </a:endParaRPr>
              </a:p>
              <a:p>
                <a:pPr marL="0" indent="0" algn="ctr" eaLnBrk="1" hangingPunct="1">
                  <a:buNone/>
                </a:pPr>
                <a:endParaRPr lang="tr-TR" sz="2100" dirty="0" smtClean="0">
                  <a:solidFill>
                    <a:srgbClr val="292929"/>
                  </a:solidFill>
                </a:endParaRPr>
              </a:p>
              <a:p>
                <a:pPr marL="0" indent="0" algn="ctr" eaLnBrk="1" hangingPunct="1">
                  <a:buNone/>
                </a:pPr>
                <a:endParaRPr lang="tr-TR" sz="2100" dirty="0">
                  <a:solidFill>
                    <a:srgbClr val="292929"/>
                  </a:solidFill>
                </a:endParaRPr>
              </a:p>
              <a:p>
                <a:pPr marL="0" indent="0" algn="ctr" eaLnBrk="1" hangingPunct="1">
                  <a:buNone/>
                </a:pPr>
                <a:endParaRPr lang="tr-TR" sz="2100" dirty="0" smtClean="0">
                  <a:solidFill>
                    <a:srgbClr val="292929"/>
                  </a:solidFill>
                </a:endParaRPr>
              </a:p>
              <a:p>
                <a:pPr marL="0" indent="0" algn="ctr" eaLnBrk="1" hangingPunct="1">
                  <a:buNone/>
                </a:pPr>
                <a:endParaRPr lang="tr-TR" sz="2100" dirty="0" smtClean="0">
                  <a:solidFill>
                    <a:srgbClr val="292929"/>
                  </a:solidFill>
                </a:endParaRPr>
              </a:p>
              <a:p>
                <a:pPr marL="0" indent="0" algn="ctr" eaLnBrk="1" hangingPunct="1">
                  <a:buNone/>
                </a:pPr>
                <a:endParaRPr lang="tr-TR" sz="2100" dirty="0">
                  <a:solidFill>
                    <a:srgbClr val="292929"/>
                  </a:solidFill>
                </a:endParaRPr>
              </a:p>
              <a:p>
                <a:pPr marL="0" indent="0" algn="just" eaLnBrk="1" hangingPunct="1">
                  <a:buNone/>
                </a:pPr>
                <a:endParaRPr lang="tr-TR" sz="2100" dirty="0" smtClean="0">
                  <a:solidFill>
                    <a:srgbClr val="292929"/>
                  </a:solidFill>
                </a:endParaRPr>
              </a:p>
            </p:txBody>
          </p:sp>
        </mc:Choice>
        <mc:Fallback xmlns="">
          <p:sp>
            <p:nvSpPr>
              <p:cNvPr id="5" name="Rectangle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52600" y="1676400"/>
                <a:ext cx="5562600" cy="4876800"/>
              </a:xfrm>
              <a:prstGeom prst="rect">
                <a:avLst/>
              </a:prstGeom>
              <a:blipFill rotWithShape="1">
                <a:blip r:embed="rId2"/>
                <a:stretch>
                  <a:fillRect l="-1316" t="-750" r="-131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4643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533400" y="6611938"/>
            <a:ext cx="8610600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000" dirty="0">
                <a:solidFill>
                  <a:schemeClr val="bg1"/>
                </a:solidFill>
              </a:rPr>
              <a:t>Copyright 20</a:t>
            </a:r>
            <a:r>
              <a:rPr lang="tr-TR" sz="1000" dirty="0">
                <a:solidFill>
                  <a:schemeClr val="bg1"/>
                </a:solidFill>
              </a:rPr>
              <a:t>12</a:t>
            </a:r>
            <a:r>
              <a:rPr lang="en-US" sz="1000" dirty="0">
                <a:solidFill>
                  <a:schemeClr val="bg1"/>
                </a:solidFill>
              </a:rPr>
              <a:t> | </a:t>
            </a:r>
            <a:r>
              <a:rPr lang="tr-TR" sz="1000" dirty="0">
                <a:solidFill>
                  <a:schemeClr val="bg1"/>
                </a:solidFill>
              </a:rPr>
              <a:t>Instructor: Dr. Gülden Köktürk</a:t>
            </a:r>
            <a:r>
              <a:rPr lang="en-US" sz="1000" dirty="0">
                <a:solidFill>
                  <a:schemeClr val="bg1"/>
                </a:solidFill>
              </a:rPr>
              <a:t> | </a:t>
            </a:r>
            <a:r>
              <a:rPr lang="tr-TR" sz="1000" dirty="0">
                <a:solidFill>
                  <a:schemeClr val="bg1"/>
                </a:solidFill>
              </a:rPr>
              <a:t>EED1004-INTRODUCTION TO SIGNAL PROCESSING</a:t>
            </a:r>
            <a:endParaRPr lang="en-US" sz="8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4"/>
              <p:cNvSpPr txBox="1">
                <a:spLocks noChangeArrowheads="1"/>
              </p:cNvSpPr>
              <p:nvPr/>
            </p:nvSpPr>
            <p:spPr bwMode="auto">
              <a:xfrm>
                <a:off x="1752600" y="1600200"/>
                <a:ext cx="5410200" cy="4800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None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None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914400" indent="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None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371600" indent="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None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1828800" indent="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None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286000" indent="0" algn="ctr" rtl="0" fontAlgn="base">
                  <a:spcBef>
                    <a:spcPct val="20000"/>
                  </a:spcBef>
                  <a:spcAft>
                    <a:spcPct val="0"/>
                  </a:spcAft>
                  <a:buNone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743200" indent="0" algn="ctr" rtl="0" fontAlgn="base">
                  <a:spcBef>
                    <a:spcPct val="20000"/>
                  </a:spcBef>
                  <a:spcAft>
                    <a:spcPct val="0"/>
                  </a:spcAft>
                  <a:buNone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200400" indent="0" algn="ctr" rtl="0" fontAlgn="base">
                  <a:spcBef>
                    <a:spcPct val="20000"/>
                  </a:spcBef>
                  <a:spcAft>
                    <a:spcPct val="0"/>
                  </a:spcAft>
                  <a:buNone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657600" indent="0" algn="ctr" rtl="0" fontAlgn="base">
                  <a:spcBef>
                    <a:spcPct val="20000"/>
                  </a:spcBef>
                  <a:spcAft>
                    <a:spcPct val="0"/>
                  </a:spcAft>
                  <a:buNone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algn="just" eaLnBrk="1" hangingPunct="1"/>
                <a:r>
                  <a:rPr lang="tr-TR" sz="2100" u="sng" dirty="0" smtClean="0">
                    <a:solidFill>
                      <a:srgbClr val="292929"/>
                    </a:solidFill>
                    <a:latin typeface="Cambria Math"/>
                  </a:rPr>
                  <a:t>In continuous-time:</a:t>
                </a:r>
              </a:p>
              <a:p>
                <a:pPr algn="just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tr-TR" sz="2100" b="0" smtClean="0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tr-TR" sz="2100" b="0" smtClean="0">
                                  <a:solidFill>
                                    <a:srgbClr val="292929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groupChrPr>
                            <m:e>
                              <m:sSub>
                                <m:sSubPr>
                                  <m:ctrlPr>
                                    <a:rPr lang="tr-TR" sz="2100" b="0" smtClean="0">
                                      <a:solidFill>
                                        <a:srgbClr val="292929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tr-TR" sz="2100" b="0" i="0" smtClean="0">
                                      <a:solidFill>
                                        <a:srgbClr val="292929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E</m:t>
                                  </m:r>
                                </m:e>
                                <m:sub>
                                  <m:r>
                                    <a:rPr lang="tr-TR" sz="2100" b="0" i="0" smtClean="0">
                                      <a:solidFill>
                                        <a:srgbClr val="292929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∞</m:t>
                                  </m:r>
                                </m:sub>
                              </m:sSub>
                            </m:e>
                          </m:groupChr>
                        </m:e>
                        <m:lim>
                          <m:r>
                            <m:rPr>
                              <m:sty m:val="p"/>
                            </m:rPr>
                            <a:rPr lang="tr-TR" sz="2100" b="0" i="0" smtClean="0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  <m:t>Energy</m:t>
                          </m:r>
                        </m:lim>
                      </m:limLow>
                      <m:r>
                        <a:rPr lang="tr-TR" sz="2100" b="0" i="0" smtClean="0">
                          <a:solidFill>
                            <a:srgbClr val="292929"/>
                          </a:solidFill>
                          <a:latin typeface="Cambria Math"/>
                          <a:ea typeface="Cambria Math"/>
                        </a:rPr>
                        <m:t>≜</m:t>
                      </m:r>
                      <m:func>
                        <m:funcPr>
                          <m:ctrlPr>
                            <a:rPr lang="tr-TR" sz="2100" b="0" smtClean="0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tr-TR" sz="2100" b="0" smtClean="0">
                                  <a:solidFill>
                                    <a:srgbClr val="292929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tr-TR" sz="2100" b="0" i="0" smtClean="0">
                                  <a:solidFill>
                                    <a:srgbClr val="292929"/>
                                  </a:solidFill>
                                  <a:latin typeface="Cambria Math"/>
                                  <a:ea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m:rPr>
                                  <m:sty m:val="p"/>
                                </m:rPr>
                                <a:rPr lang="tr-TR" sz="2100" b="0" i="0" smtClean="0">
                                  <a:solidFill>
                                    <a:srgbClr val="292929"/>
                                  </a:solidFill>
                                  <a:latin typeface="Cambria Math"/>
                                  <a:ea typeface="Cambria Math"/>
                                </a:rPr>
                                <m:t>T</m:t>
                              </m:r>
                              <m:r>
                                <a:rPr lang="tr-TR" sz="2100" b="0" i="0" smtClean="0">
                                  <a:solidFill>
                                    <a:srgbClr val="292929"/>
                                  </a:solidFill>
                                  <a:latin typeface="Cambria Math"/>
                                  <a:ea typeface="Cambria Math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limLoc m:val="undOvr"/>
                              <m:ctrlPr>
                                <a:rPr lang="tr-TR" sz="2100" b="0" smtClean="0">
                                  <a:solidFill>
                                    <a:srgbClr val="292929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4"/>
                                </m:rPr>
                                <a:rPr lang="tr-TR" sz="2100" b="0" i="0" smtClean="0">
                                  <a:solidFill>
                                    <a:srgbClr val="292929"/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tr-TR" sz="2100" b="0" i="0" smtClean="0">
                                  <a:solidFill>
                                    <a:srgbClr val="292929"/>
                                  </a:solidFill>
                                  <a:latin typeface="Cambria Math"/>
                                  <a:ea typeface="Cambria Math"/>
                                </a:rPr>
                                <m:t>T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tr-TR" sz="2100" b="0" i="0" smtClean="0">
                                  <a:solidFill>
                                    <a:srgbClr val="292929"/>
                                  </a:solidFill>
                                  <a:latin typeface="Cambria Math"/>
                                  <a:ea typeface="Cambria Math"/>
                                </a:rPr>
                                <m:t>T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tr-TR" sz="2100">
                                      <a:solidFill>
                                        <a:srgbClr val="292929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tr-TR" sz="2100">
                                          <a:solidFill>
                                            <a:srgbClr val="292929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tr-TR" sz="2100" i="0">
                                          <a:solidFill>
                                            <a:srgbClr val="292929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x</m:t>
                                      </m:r>
                                      <m:r>
                                        <a:rPr lang="tr-TR" sz="2100" i="0">
                                          <a:solidFill>
                                            <a:srgbClr val="292929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(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tr-TR" sz="2100" i="0">
                                          <a:solidFill>
                                            <a:srgbClr val="292929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t</m:t>
                                      </m:r>
                                      <m:r>
                                        <a:rPr lang="tr-TR" sz="2100" i="0">
                                          <a:solidFill>
                                            <a:srgbClr val="292929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)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tr-TR" sz="2100" i="0">
                                      <a:solidFill>
                                        <a:srgbClr val="292929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m:rPr>
                                  <m:sty m:val="p"/>
                                </m:rPr>
                                <a:rPr lang="tr-TR" sz="2100" b="0" i="0" smtClean="0">
                                  <a:solidFill>
                                    <a:srgbClr val="292929"/>
                                  </a:solidFill>
                                  <a:latin typeface="Cambria Math"/>
                                  <a:ea typeface="Cambria Math"/>
                                </a:rPr>
                                <m:t>dt</m:t>
                              </m:r>
                            </m:e>
                          </m:nary>
                          <m:r>
                            <a:rPr lang="tr-TR" sz="2100" b="0" i="0" smtClean="0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  <m:t>=</m:t>
                          </m:r>
                          <m:nary>
                            <m:naryPr>
                              <m:limLoc m:val="undOvr"/>
                              <m:ctrlPr>
                                <a:rPr lang="tr-TR" sz="2100" b="0" smtClean="0">
                                  <a:solidFill>
                                    <a:srgbClr val="292929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4"/>
                                </m:rPr>
                                <a:rPr lang="tr-TR" sz="2100" b="0" i="0" smtClean="0">
                                  <a:solidFill>
                                    <a:srgbClr val="292929"/>
                                  </a:solidFill>
                                  <a:latin typeface="Cambria Math"/>
                                  <a:ea typeface="Cambria Math"/>
                                </a:rPr>
                                <m:t>−∞</m:t>
                              </m:r>
                            </m:sub>
                            <m:sup>
                              <m:r>
                                <a:rPr lang="tr-TR" sz="2100" b="0" i="0" smtClean="0">
                                  <a:solidFill>
                                    <a:srgbClr val="292929"/>
                                  </a:solidFill>
                                  <a:latin typeface="Cambria Math"/>
                                  <a:ea typeface="Cambria Math"/>
                                </a:rPr>
                                <m:t>∞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tr-TR" sz="2100" b="0" smtClean="0">
                                      <a:solidFill>
                                        <a:srgbClr val="292929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tr-TR" sz="2100" b="0" smtClean="0">
                                          <a:solidFill>
                                            <a:srgbClr val="292929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tr-TR" sz="2100" b="0" i="0" smtClean="0">
                                          <a:solidFill>
                                            <a:srgbClr val="292929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x</m:t>
                                      </m:r>
                                      <m:r>
                                        <a:rPr lang="tr-TR" sz="2100" b="0" i="0" smtClean="0">
                                          <a:solidFill>
                                            <a:srgbClr val="292929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(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tr-TR" sz="2100" b="0" i="0" smtClean="0">
                                          <a:solidFill>
                                            <a:srgbClr val="292929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t</m:t>
                                      </m:r>
                                      <m:r>
                                        <a:rPr lang="tr-TR" sz="2100" b="0" i="0" smtClean="0">
                                          <a:solidFill>
                                            <a:srgbClr val="292929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)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tr-TR" sz="2100" b="0" i="0" smtClean="0">
                                      <a:solidFill>
                                        <a:srgbClr val="292929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m:rPr>
                                  <m:sty m:val="p"/>
                                </m:rPr>
                                <a:rPr lang="tr-TR" sz="2100" b="0" i="0" smtClean="0">
                                  <a:solidFill>
                                    <a:srgbClr val="292929"/>
                                  </a:solidFill>
                                  <a:latin typeface="Cambria Math"/>
                                  <a:ea typeface="Cambria Math"/>
                                </a:rPr>
                                <m:t>dt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tr-TR" sz="2100" dirty="0" smtClean="0">
                  <a:solidFill>
                    <a:srgbClr val="292929"/>
                  </a:solidFill>
                  <a:latin typeface="Cambria Math"/>
                </a:endParaRPr>
              </a:p>
              <a:p>
                <a:pPr algn="just" eaLnBrk="1" hangingPunct="1"/>
                <a:r>
                  <a:rPr lang="tr-TR" sz="2100" u="sng" dirty="0" smtClean="0">
                    <a:solidFill>
                      <a:srgbClr val="292929"/>
                    </a:solidFill>
                    <a:latin typeface="Cambria Math"/>
                  </a:rPr>
                  <a:t>In discrete-time:</a:t>
                </a:r>
                <a:endParaRPr lang="tr-TR" sz="2100" u="sng" dirty="0" smtClean="0">
                  <a:solidFill>
                    <a:srgbClr val="292929"/>
                  </a:solidFill>
                  <a:latin typeface="Cambria Math"/>
                </a:endParaRPr>
              </a:p>
              <a:p>
                <a:pPr algn="just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tr-TR" sz="2100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tr-TR" sz="2100">
                                  <a:solidFill>
                                    <a:srgbClr val="292929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groupChrPr>
                            <m:e>
                              <m:sSub>
                                <m:sSubPr>
                                  <m:ctrlPr>
                                    <a:rPr lang="tr-TR" sz="2100">
                                      <a:solidFill>
                                        <a:srgbClr val="292929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tr-TR" sz="2100" i="0">
                                      <a:solidFill>
                                        <a:srgbClr val="292929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E</m:t>
                                  </m:r>
                                </m:e>
                                <m:sub>
                                  <m:r>
                                    <a:rPr lang="tr-TR" sz="2100" i="0">
                                      <a:solidFill>
                                        <a:srgbClr val="292929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∞</m:t>
                                  </m:r>
                                </m:sub>
                              </m:sSub>
                            </m:e>
                          </m:groupChr>
                        </m:e>
                        <m:lim>
                          <m:r>
                            <m:rPr>
                              <m:sty m:val="p"/>
                            </m:rPr>
                            <a:rPr lang="tr-TR" sz="2100" i="0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  <m:t>Energy</m:t>
                          </m:r>
                        </m:lim>
                      </m:limLow>
                      <m:r>
                        <a:rPr lang="tr-TR" sz="2100" i="0">
                          <a:solidFill>
                            <a:srgbClr val="292929"/>
                          </a:solidFill>
                          <a:latin typeface="Cambria Math"/>
                          <a:ea typeface="Cambria Math"/>
                        </a:rPr>
                        <m:t>≜</m:t>
                      </m:r>
                      <m:func>
                        <m:funcPr>
                          <m:ctrlPr>
                            <a:rPr lang="tr-TR" sz="2100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tr-TR" sz="2100">
                                  <a:solidFill>
                                    <a:srgbClr val="292929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tr-TR" sz="2100" i="0">
                                  <a:solidFill>
                                    <a:srgbClr val="292929"/>
                                  </a:solidFill>
                                  <a:latin typeface="Cambria Math"/>
                                  <a:ea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m:rPr>
                                  <m:sty m:val="p"/>
                                </m:rPr>
                                <a:rPr lang="tr-TR" sz="2100" i="0">
                                  <a:solidFill>
                                    <a:srgbClr val="292929"/>
                                  </a:solidFill>
                                  <a:latin typeface="Cambria Math"/>
                                  <a:ea typeface="Cambria Math"/>
                                </a:rPr>
                                <m:t>T</m:t>
                              </m:r>
                              <m:r>
                                <a:rPr lang="tr-TR" sz="2100" i="0">
                                  <a:solidFill>
                                    <a:srgbClr val="292929"/>
                                  </a:solidFill>
                                  <a:latin typeface="Cambria Math"/>
                                  <a:ea typeface="Cambria Math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ctrlPr>
                                <a:rPr lang="tr-TR" sz="2100" smtClean="0">
                                  <a:solidFill>
                                    <a:srgbClr val="292929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sty m:val="p"/>
                                  <m:brk m:alnAt="23"/>
                                </m:rPr>
                                <a:rPr lang="tr-TR" sz="2100" b="0" i="0" smtClean="0">
                                  <a:solidFill>
                                    <a:srgbClr val="292929"/>
                                  </a:solidFill>
                                  <a:latin typeface="Cambria Math"/>
                                  <a:ea typeface="Cambria Math"/>
                                </a:rPr>
                                <m:t>n</m:t>
                              </m:r>
                              <m:r>
                                <a:rPr lang="tr-TR" sz="2100" b="0" i="0" smtClean="0">
                                  <a:solidFill>
                                    <a:srgbClr val="292929"/>
                                  </a:solidFill>
                                  <a:latin typeface="Cambria Math"/>
                                  <a:ea typeface="Cambria Math"/>
                                </a:rPr>
                                <m:t>=−</m:t>
                              </m:r>
                              <m:r>
                                <m:rPr>
                                  <m:sty m:val="p"/>
                                </m:rPr>
                                <a:rPr lang="tr-TR" sz="2100" b="0" i="0" smtClean="0">
                                  <a:solidFill>
                                    <a:srgbClr val="292929"/>
                                  </a:solidFill>
                                  <a:latin typeface="Cambria Math"/>
                                  <a:ea typeface="Cambria Math"/>
                                </a:rPr>
                                <m:t>N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tr-TR" sz="2100" b="0" i="0" smtClean="0">
                                  <a:solidFill>
                                    <a:srgbClr val="292929"/>
                                  </a:solidFill>
                                  <a:latin typeface="Cambria Math"/>
                                  <a:ea typeface="Cambria Math"/>
                                </a:rPr>
                                <m:t>N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tr-TR" sz="2100">
                                      <a:solidFill>
                                        <a:srgbClr val="292929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tr-TR" sz="2100">
                                          <a:solidFill>
                                            <a:srgbClr val="292929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tr-TR" sz="2100" i="0">
                                          <a:solidFill>
                                            <a:srgbClr val="292929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x</m:t>
                                      </m:r>
                                      <m:r>
                                        <a:rPr lang="tr-TR" sz="2100" b="0" i="0" smtClean="0">
                                          <a:solidFill>
                                            <a:srgbClr val="292929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[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tr-TR" sz="2100" b="0" i="0" smtClean="0">
                                          <a:solidFill>
                                            <a:srgbClr val="292929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n</m:t>
                                      </m:r>
                                      <m:r>
                                        <a:rPr lang="tr-TR" sz="2100" b="0" i="0" smtClean="0">
                                          <a:solidFill>
                                            <a:srgbClr val="292929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]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tr-TR" sz="2100" i="0">
                                      <a:solidFill>
                                        <a:srgbClr val="292929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tr-TR" sz="2100" b="0" i="0" smtClean="0">
                                  <a:solidFill>
                                    <a:srgbClr val="292929"/>
                                  </a:solidFill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nary>
                                <m:naryPr>
                                  <m:chr m:val="∑"/>
                                  <m:ctrlPr>
                                    <a:rPr lang="tr-TR" sz="2100">
                                      <a:solidFill>
                                        <a:srgbClr val="292929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sty m:val="p"/>
                                      <m:brk m:alnAt="23"/>
                                    </m:rPr>
                                    <a:rPr lang="tr-TR" sz="2100" b="0" i="0" smtClean="0">
                                      <a:solidFill>
                                        <a:srgbClr val="292929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n</m:t>
                                  </m:r>
                                  <m:r>
                                    <a:rPr lang="tr-TR" sz="2100" b="0" i="0" smtClean="0">
                                      <a:solidFill>
                                        <a:srgbClr val="292929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=−∞</m:t>
                                  </m:r>
                                </m:sub>
                                <m:sup>
                                  <m:r>
                                    <a:rPr lang="tr-TR" sz="2100" i="0" smtClean="0">
                                      <a:solidFill>
                                        <a:srgbClr val="292929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∞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tr-TR" sz="2100">
                                          <a:solidFill>
                                            <a:srgbClr val="292929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tr-TR" sz="2100">
                                              <a:solidFill>
                                                <a:srgbClr val="292929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tr-TR" sz="2100" i="0">
                                              <a:solidFill>
                                                <a:srgbClr val="292929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x</m:t>
                                          </m:r>
                                          <m:r>
                                            <a:rPr lang="tr-TR" sz="2100" i="0">
                                              <a:solidFill>
                                                <a:srgbClr val="292929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[</m:t>
                                          </m:r>
                                          <m:r>
                                            <m:rPr>
                                              <m:sty m:val="p"/>
                                            </m:rPr>
                                            <a:rPr lang="tr-TR" sz="2100" i="0">
                                              <a:solidFill>
                                                <a:srgbClr val="292929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n</m:t>
                                          </m:r>
                                          <m:r>
                                            <a:rPr lang="tr-TR" sz="2100" i="0">
                                              <a:solidFill>
                                                <a:srgbClr val="292929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]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tr-TR" sz="2100" i="0">
                                          <a:solidFill>
                                            <a:srgbClr val="292929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nary>
                        </m:e>
                      </m:func>
                    </m:oMath>
                  </m:oMathPara>
                </a14:m>
                <a:endParaRPr lang="tr-TR" sz="2100" b="1" dirty="0">
                  <a:solidFill>
                    <a:srgbClr val="292929"/>
                  </a:solidFill>
                </a:endParaRPr>
              </a:p>
              <a:p>
                <a:pPr algn="just" eaLnBrk="1" hangingPunct="1"/>
                <a:r>
                  <a:rPr lang="tr-TR" sz="2100" dirty="0" smtClean="0">
                    <a:solidFill>
                      <a:srgbClr val="292929"/>
                    </a:solidFill>
                  </a:rPr>
                  <a:t>In a similar fashion, for </a:t>
                </a:r>
                <a:r>
                  <a:rPr lang="tr-TR" sz="2100" u="sng" dirty="0" smtClean="0">
                    <a:solidFill>
                      <a:srgbClr val="292929"/>
                    </a:solidFill>
                  </a:rPr>
                  <a:t>average power</a:t>
                </a:r>
                <a:r>
                  <a:rPr lang="tr-TR" sz="2100" dirty="0" smtClean="0">
                    <a:solidFill>
                      <a:srgbClr val="292929"/>
                    </a:solidFill>
                  </a:rPr>
                  <a:t>, we can define</a:t>
                </a:r>
              </a:p>
              <a:p>
                <a:pPr algn="just" eaLnBrk="1" hangingPunct="1"/>
                <a14:m>
                  <m:oMath xmlns:m="http://schemas.openxmlformats.org/officeDocument/2006/math">
                    <m:limLow>
                      <m:limLowPr>
                        <m:ctrlPr>
                          <a:rPr lang="tr-TR" sz="2100">
                            <a:solidFill>
                              <a:srgbClr val="292929"/>
                            </a:solidFill>
                            <a:latin typeface="Cambria Math"/>
                            <a:ea typeface="Cambria Math"/>
                          </a:rPr>
                        </m:ctrlPr>
                      </m:limLowPr>
                      <m:e>
                        <m:groupChr>
                          <m:groupChrPr>
                            <m:chr m:val="⏟"/>
                            <m:ctrlPr>
                              <a:rPr lang="tr-TR" sz="2100">
                                <a:solidFill>
                                  <a:srgbClr val="292929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groupChrPr>
                          <m:e>
                            <m:sSub>
                              <m:sSubPr>
                                <m:ctrlPr>
                                  <a:rPr lang="tr-TR" sz="2100">
                                    <a:solidFill>
                                      <a:srgbClr val="292929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tr-TR" sz="2100" b="0" i="0" smtClean="0">
                                    <a:solidFill>
                                      <a:srgbClr val="292929"/>
                                    </a:solidFill>
                                    <a:latin typeface="Cambria Math"/>
                                    <a:ea typeface="Cambria Math"/>
                                  </a:rPr>
                                  <m:t>P</m:t>
                                </m:r>
                              </m:e>
                              <m:sub>
                                <m:r>
                                  <a:rPr lang="tr-TR" sz="2100" i="0">
                                    <a:solidFill>
                                      <a:srgbClr val="292929"/>
                                    </a:solidFill>
                                    <a:latin typeface="Cambria Math"/>
                                    <a:ea typeface="Cambria Math"/>
                                  </a:rPr>
                                  <m:t>∞</m:t>
                                </m:r>
                              </m:sub>
                            </m:sSub>
                          </m:e>
                        </m:groupChr>
                      </m:e>
                      <m:lim>
                        <m:r>
                          <m:rPr>
                            <m:sty m:val="p"/>
                          </m:rPr>
                          <a:rPr lang="tr-TR" sz="2100" b="0" i="0" smtClean="0">
                            <a:solidFill>
                              <a:srgbClr val="292929"/>
                            </a:solidFill>
                            <a:latin typeface="Cambria Math"/>
                            <a:ea typeface="Cambria Math"/>
                          </a:rPr>
                          <m:t>Average</m:t>
                        </m:r>
                        <m:r>
                          <a:rPr lang="tr-TR" sz="2100" b="0" i="0" smtClean="0">
                            <a:solidFill>
                              <a:srgbClr val="292929"/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tr-TR" sz="2100" b="0" i="0" smtClean="0">
                            <a:solidFill>
                              <a:srgbClr val="292929"/>
                            </a:solidFill>
                            <a:latin typeface="Cambria Math"/>
                            <a:ea typeface="Cambria Math"/>
                          </a:rPr>
                          <m:t>Power</m:t>
                        </m:r>
                      </m:lim>
                    </m:limLow>
                    <m:r>
                      <a:rPr lang="tr-TR" sz="2100" i="0">
                        <a:solidFill>
                          <a:srgbClr val="292929"/>
                        </a:solidFill>
                        <a:latin typeface="Cambria Math"/>
                        <a:ea typeface="Cambria Math"/>
                      </a:rPr>
                      <m:t>≜</m:t>
                    </m:r>
                    <m:func>
                      <m:funcPr>
                        <m:ctrlPr>
                          <a:rPr lang="tr-TR" sz="2100">
                            <a:solidFill>
                              <a:srgbClr val="292929"/>
                            </a:solidFill>
                            <a:latin typeface="Cambria Math"/>
                            <a:ea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tr-TR" sz="2100">
                                <a:solidFill>
                                  <a:srgbClr val="292929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tr-TR" sz="2100" i="0">
                                <a:solidFill>
                                  <a:srgbClr val="292929"/>
                                </a:solidFill>
                                <a:latin typeface="Cambria Math"/>
                                <a:ea typeface="Cambria Math"/>
                              </a:rPr>
                              <m:t>lim</m:t>
                            </m:r>
                          </m:e>
                          <m:lim>
                            <m:r>
                              <m:rPr>
                                <m:sty m:val="p"/>
                              </m:rPr>
                              <a:rPr lang="tr-TR" sz="2100" i="0">
                                <a:solidFill>
                                  <a:srgbClr val="292929"/>
                                </a:solidFill>
                                <a:latin typeface="Cambria Math"/>
                                <a:ea typeface="Cambria Math"/>
                              </a:rPr>
                              <m:t>T</m:t>
                            </m:r>
                            <m:r>
                              <a:rPr lang="tr-TR" sz="2100" i="0">
                                <a:solidFill>
                                  <a:srgbClr val="292929"/>
                                </a:solidFill>
                                <a:latin typeface="Cambria Math"/>
                                <a:ea typeface="Cambria Math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tr-TR" sz="2100" smtClean="0">
                                <a:solidFill>
                                  <a:srgbClr val="292929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tr-TR" sz="2100" b="0" i="0" smtClean="0">
                                <a:solidFill>
                                  <a:srgbClr val="292929"/>
                                </a:solidFill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tr-TR" sz="2100" b="0" i="0" smtClean="0">
                                <a:solidFill>
                                  <a:srgbClr val="292929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lang="tr-TR" sz="2100" b="0" i="0" smtClean="0">
                                <a:solidFill>
                                  <a:srgbClr val="292929"/>
                                </a:solidFill>
                                <a:latin typeface="Cambria Math"/>
                                <a:ea typeface="Cambria Math"/>
                              </a:rPr>
                              <m:t>T</m:t>
                            </m:r>
                          </m:den>
                        </m:f>
                        <m:nary>
                          <m:naryPr>
                            <m:limLoc m:val="undOvr"/>
                            <m:ctrlPr>
                              <a:rPr lang="tr-TR" sz="2100">
                                <a:solidFill>
                                  <a:srgbClr val="292929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24"/>
                              </m:rPr>
                              <a:rPr lang="tr-TR" sz="2100" i="0">
                                <a:solidFill>
                                  <a:srgbClr val="292929"/>
                                </a:solidFill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tr-TR" sz="2100" i="0">
                                <a:solidFill>
                                  <a:srgbClr val="292929"/>
                                </a:solidFill>
                                <a:latin typeface="Cambria Math"/>
                                <a:ea typeface="Cambria Math"/>
                              </a:rPr>
                              <m:t>T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tr-TR" sz="2100" i="0">
                                <a:solidFill>
                                  <a:srgbClr val="292929"/>
                                </a:solidFill>
                                <a:latin typeface="Cambria Math"/>
                                <a:ea typeface="Cambria Math"/>
                              </a:rPr>
                              <m:t>T</m:t>
                            </m:r>
                          </m:sup>
                          <m:e>
                            <m:sSup>
                              <m:sSupPr>
                                <m:ctrlPr>
                                  <a:rPr lang="tr-TR" sz="2100">
                                    <a:solidFill>
                                      <a:srgbClr val="292929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tr-TR" sz="2100">
                                        <a:solidFill>
                                          <a:srgbClr val="292929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tr-TR" sz="2100" i="0">
                                        <a:solidFill>
                                          <a:srgbClr val="292929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x</m:t>
                                    </m:r>
                                    <m:r>
                                      <a:rPr lang="tr-TR" sz="2100" i="0">
                                        <a:solidFill>
                                          <a:srgbClr val="292929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(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tr-TR" sz="2100" i="0">
                                        <a:solidFill>
                                          <a:srgbClr val="292929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t</m:t>
                                    </m:r>
                                    <m:r>
                                      <a:rPr lang="tr-TR" sz="2100" i="0">
                                        <a:solidFill>
                                          <a:srgbClr val="292929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)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tr-TR" sz="2100" i="0">
                                    <a:solidFill>
                                      <a:srgbClr val="292929"/>
                                    </a:solidFill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m:rPr>
                                <m:sty m:val="p"/>
                              </m:rPr>
                              <a:rPr lang="tr-TR" sz="2100" i="0">
                                <a:solidFill>
                                  <a:srgbClr val="292929"/>
                                </a:solidFill>
                                <a:latin typeface="Cambria Math"/>
                                <a:ea typeface="Cambria Math"/>
                              </a:rPr>
                              <m:t>dt</m:t>
                            </m:r>
                          </m:e>
                        </m:nary>
                      </m:e>
                    </m:func>
                  </m:oMath>
                </a14:m>
                <a:r>
                  <a:rPr lang="tr-TR" sz="2100" dirty="0" smtClean="0">
                    <a:solidFill>
                      <a:srgbClr val="292929"/>
                    </a:solidFill>
                  </a:rPr>
                  <a:t> ; CT</a:t>
                </a:r>
                <a:endParaRPr lang="en-US" sz="2100" dirty="0" smtClean="0">
                  <a:solidFill>
                    <a:srgbClr val="292929"/>
                  </a:solidFill>
                </a:endParaRPr>
              </a:p>
            </p:txBody>
          </p:sp>
        </mc:Choice>
        <mc:Fallback>
          <p:sp>
            <p:nvSpPr>
              <p:cNvPr id="4" name="Rectangle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52600" y="1600200"/>
                <a:ext cx="5410200" cy="4800600"/>
              </a:xfrm>
              <a:prstGeom prst="rect">
                <a:avLst/>
              </a:prstGeom>
              <a:blipFill rotWithShape="1">
                <a:blip r:embed="rId2"/>
                <a:stretch>
                  <a:fillRect l="-1353" t="-762" r="-135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7577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81200"/>
            <a:ext cx="6400800" cy="3657600"/>
          </a:xfrm>
        </p:spPr>
        <p:txBody>
          <a:bodyPr/>
          <a:lstStyle/>
          <a:p>
            <a:r>
              <a:rPr lang="tr-TR" dirty="0" smtClean="0"/>
              <a:t>   </a:t>
            </a:r>
            <a:r>
              <a:rPr lang="tr-TR" dirty="0" smtClean="0">
                <a:solidFill>
                  <a:srgbClr val="292929"/>
                </a:solidFill>
              </a:rPr>
              <a:t>   </a:t>
            </a:r>
            <a:endParaRPr lang="tr-TR" dirty="0"/>
          </a:p>
        </p:txBody>
      </p:sp>
      <p:sp>
        <p:nvSpPr>
          <p:cNvPr id="6" name="Rectangle 34"/>
          <p:cNvSpPr txBox="1">
            <a:spLocks noChangeArrowheads="1"/>
          </p:cNvSpPr>
          <p:nvPr/>
        </p:nvSpPr>
        <p:spPr bwMode="auto">
          <a:xfrm>
            <a:off x="1752600" y="2057400"/>
            <a:ext cx="54102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just" eaLnBrk="1" hangingPunct="1"/>
            <a:endParaRPr lang="tr-TR" sz="2100" dirty="0">
              <a:solidFill>
                <a:srgbClr val="292929"/>
              </a:solidFill>
            </a:endParaRPr>
          </a:p>
          <a:p>
            <a:pPr algn="just" eaLnBrk="1" hangingPunct="1"/>
            <a:endParaRPr lang="tr-TR" sz="2100" b="1" dirty="0">
              <a:solidFill>
                <a:srgbClr val="292929"/>
              </a:solidFill>
            </a:endParaRPr>
          </a:p>
          <a:p>
            <a:pPr eaLnBrk="1" hangingPunct="1"/>
            <a:endParaRPr lang="en-US" sz="2100" u="sng" dirty="0" smtClean="0">
              <a:solidFill>
                <a:srgbClr val="292929"/>
              </a:solidFill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533400" y="6611938"/>
            <a:ext cx="8610600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000" dirty="0">
                <a:solidFill>
                  <a:schemeClr val="bg1"/>
                </a:solidFill>
              </a:rPr>
              <a:t>Copyright 20</a:t>
            </a:r>
            <a:r>
              <a:rPr lang="tr-TR" sz="1000" dirty="0">
                <a:solidFill>
                  <a:schemeClr val="bg1"/>
                </a:solidFill>
              </a:rPr>
              <a:t>12</a:t>
            </a:r>
            <a:r>
              <a:rPr lang="en-US" sz="1000" dirty="0">
                <a:solidFill>
                  <a:schemeClr val="bg1"/>
                </a:solidFill>
              </a:rPr>
              <a:t> | </a:t>
            </a:r>
            <a:r>
              <a:rPr lang="tr-TR" sz="1000" dirty="0">
                <a:solidFill>
                  <a:schemeClr val="bg1"/>
                </a:solidFill>
              </a:rPr>
              <a:t>Instructor: Dr. Gülden Köktürk</a:t>
            </a:r>
            <a:r>
              <a:rPr lang="en-US" sz="1000" dirty="0">
                <a:solidFill>
                  <a:schemeClr val="bg1"/>
                </a:solidFill>
              </a:rPr>
              <a:t> | </a:t>
            </a:r>
            <a:r>
              <a:rPr lang="tr-TR" sz="1000" dirty="0">
                <a:solidFill>
                  <a:schemeClr val="bg1"/>
                </a:solidFill>
              </a:rPr>
              <a:t>EED1004-INTRODUCTION TO SIGNAL PROCESSING</a:t>
            </a:r>
            <a:endParaRPr lang="en-US" sz="8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34"/>
              <p:cNvSpPr txBox="1">
                <a:spLocks noChangeArrowheads="1"/>
              </p:cNvSpPr>
              <p:nvPr/>
            </p:nvSpPr>
            <p:spPr bwMode="auto">
              <a:xfrm>
                <a:off x="1752600" y="1676400"/>
                <a:ext cx="5562600" cy="4876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 algn="ctr" eaLnBrk="1" hangingPunct="1">
                  <a:buNone/>
                </a:pPr>
                <a14:m>
                  <m:oMath xmlns:m="http://schemas.openxmlformats.org/officeDocument/2006/math">
                    <m:limLow>
                      <m:limLowPr>
                        <m:ctrlPr>
                          <a:rPr lang="tr-TR" sz="2100" i="1" smtClean="0">
                            <a:solidFill>
                              <a:srgbClr val="292929"/>
                            </a:solidFill>
                            <a:latin typeface="Cambria Math"/>
                            <a:ea typeface="Cambria Math"/>
                          </a:rPr>
                        </m:ctrlPr>
                      </m:limLowPr>
                      <m:e>
                        <m:groupChr>
                          <m:groupChrPr>
                            <m:chr m:val="⏟"/>
                            <m:ctrlPr>
                              <a:rPr lang="tr-TR" sz="2100" i="1">
                                <a:solidFill>
                                  <a:srgbClr val="292929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groupChrPr>
                          <m:e>
                            <m:sSub>
                              <m:sSubPr>
                                <m:ctrlPr>
                                  <a:rPr lang="tr-TR" sz="2100" i="1">
                                    <a:solidFill>
                                      <a:srgbClr val="292929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tr-TR" sz="2100">
                                    <a:solidFill>
                                      <a:srgbClr val="292929"/>
                                    </a:solidFill>
                                    <a:latin typeface="Cambria Math"/>
                                    <a:ea typeface="Cambria Math"/>
                                  </a:rPr>
                                  <m:t>P</m:t>
                                </m:r>
                              </m:e>
                              <m:sub>
                                <m:r>
                                  <a:rPr lang="tr-TR" sz="2100">
                                    <a:solidFill>
                                      <a:srgbClr val="292929"/>
                                    </a:solidFill>
                                    <a:latin typeface="Cambria Math"/>
                                    <a:ea typeface="Cambria Math"/>
                                  </a:rPr>
                                  <m:t>∞</m:t>
                                </m:r>
                              </m:sub>
                            </m:sSub>
                          </m:e>
                        </m:groupChr>
                      </m:e>
                      <m:lim>
                        <m:r>
                          <m:rPr>
                            <m:sty m:val="p"/>
                          </m:rPr>
                          <a:rPr lang="tr-TR" sz="2100">
                            <a:solidFill>
                              <a:srgbClr val="292929"/>
                            </a:solidFill>
                            <a:latin typeface="Cambria Math"/>
                            <a:ea typeface="Cambria Math"/>
                          </a:rPr>
                          <m:t>Average</m:t>
                        </m:r>
                        <m:r>
                          <a:rPr lang="tr-TR" sz="2100">
                            <a:solidFill>
                              <a:srgbClr val="292929"/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tr-TR" sz="2100">
                            <a:solidFill>
                              <a:srgbClr val="292929"/>
                            </a:solidFill>
                            <a:latin typeface="Cambria Math"/>
                            <a:ea typeface="Cambria Math"/>
                          </a:rPr>
                          <m:t>Power</m:t>
                        </m:r>
                      </m:lim>
                    </m:limLow>
                    <m:r>
                      <a:rPr lang="tr-TR" sz="2100">
                        <a:solidFill>
                          <a:srgbClr val="292929"/>
                        </a:solidFill>
                        <a:latin typeface="Cambria Math"/>
                        <a:ea typeface="Cambria Math"/>
                      </a:rPr>
                      <m:t>≜</m:t>
                    </m:r>
                    <m:func>
                      <m:funcPr>
                        <m:ctrlPr>
                          <a:rPr lang="tr-TR" sz="2100" i="1">
                            <a:solidFill>
                              <a:srgbClr val="292929"/>
                            </a:solidFill>
                            <a:latin typeface="Cambria Math"/>
                            <a:ea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tr-TR" sz="2100" i="1">
                                <a:solidFill>
                                  <a:srgbClr val="292929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tr-TR" sz="2100">
                                <a:solidFill>
                                  <a:srgbClr val="292929"/>
                                </a:solidFill>
                                <a:latin typeface="Cambria Math"/>
                                <a:ea typeface="Cambria Math"/>
                              </a:rPr>
                              <m:t>lim</m:t>
                            </m:r>
                          </m:e>
                          <m:lim>
                            <m:r>
                              <m:rPr>
                                <m:sty m:val="p"/>
                              </m:rPr>
                              <a:rPr lang="tr-TR" sz="2100" b="0" i="0" smtClean="0">
                                <a:solidFill>
                                  <a:srgbClr val="292929"/>
                                </a:solidFill>
                                <a:latin typeface="Cambria Math"/>
                                <a:ea typeface="Cambria Math"/>
                              </a:rPr>
                              <m:t>N</m:t>
                            </m:r>
                            <m:r>
                              <a:rPr lang="tr-TR" sz="2100">
                                <a:solidFill>
                                  <a:srgbClr val="292929"/>
                                </a:solidFill>
                                <a:latin typeface="Cambria Math"/>
                                <a:ea typeface="Cambria Math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nary>
                          <m:naryPr>
                            <m:chr m:val="∑"/>
                            <m:ctrlPr>
                              <a:rPr lang="tr-TR" sz="2100" i="1">
                                <a:solidFill>
                                  <a:srgbClr val="292929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sty m:val="p"/>
                                <m:brk m:alnAt="23"/>
                              </m:rPr>
                              <a:rPr lang="tr-TR" sz="2100">
                                <a:solidFill>
                                  <a:srgbClr val="292929"/>
                                </a:solidFill>
                                <a:latin typeface="Cambria Math"/>
                                <a:ea typeface="Cambria Math"/>
                              </a:rPr>
                              <m:t>n</m:t>
                            </m:r>
                            <m:r>
                              <a:rPr lang="tr-TR" sz="2100">
                                <a:solidFill>
                                  <a:srgbClr val="292929"/>
                                </a:solidFill>
                                <a:latin typeface="Cambria Math"/>
                                <a:ea typeface="Cambria Math"/>
                              </a:rPr>
                              <m:t>=−</m:t>
                            </m:r>
                            <m:r>
                              <m:rPr>
                                <m:sty m:val="p"/>
                              </m:rPr>
                              <a:rPr lang="tr-TR" sz="2100">
                                <a:solidFill>
                                  <a:srgbClr val="292929"/>
                                </a:solidFill>
                                <a:latin typeface="Cambria Math"/>
                                <a:ea typeface="Cambria Math"/>
                              </a:rPr>
                              <m:t>N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tr-TR" sz="2100">
                                <a:solidFill>
                                  <a:srgbClr val="292929"/>
                                </a:solidFill>
                                <a:latin typeface="Cambria Math"/>
                                <a:ea typeface="Cambria Math"/>
                              </a:rPr>
                              <m:t>N</m:t>
                            </m:r>
                          </m:sup>
                          <m:e>
                            <m:sSup>
                              <m:sSupPr>
                                <m:ctrlPr>
                                  <a:rPr lang="tr-TR" sz="2100" i="1">
                                    <a:solidFill>
                                      <a:srgbClr val="292929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tr-TR" sz="2100" i="1">
                                        <a:solidFill>
                                          <a:srgbClr val="292929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tr-TR" sz="2100">
                                        <a:solidFill>
                                          <a:srgbClr val="292929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x</m:t>
                                    </m:r>
                                    <m:r>
                                      <a:rPr lang="tr-TR" sz="2100">
                                        <a:solidFill>
                                          <a:srgbClr val="292929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[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tr-TR" sz="2100">
                                        <a:solidFill>
                                          <a:srgbClr val="292929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n</m:t>
                                    </m:r>
                                    <m:r>
                                      <a:rPr lang="tr-TR" sz="2100">
                                        <a:solidFill>
                                          <a:srgbClr val="292929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]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tr-TR" sz="2100">
                                    <a:solidFill>
                                      <a:srgbClr val="292929"/>
                                    </a:solidFill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e>
                    </m:func>
                  </m:oMath>
                </a14:m>
                <a:r>
                  <a:rPr lang="tr-TR" sz="2100" dirty="0" smtClean="0">
                    <a:solidFill>
                      <a:srgbClr val="292929"/>
                    </a:solidFill>
                  </a:rPr>
                  <a:t>; DT</a:t>
                </a:r>
              </a:p>
              <a:p>
                <a:pPr marL="0" indent="0" algn="just" eaLnBrk="1" hangingPunct="1">
                  <a:buNone/>
                </a:pPr>
                <a:r>
                  <a:rPr lang="tr-TR" sz="2100" dirty="0" smtClean="0">
                    <a:solidFill>
                      <a:srgbClr val="292929"/>
                    </a:solidFill>
                  </a:rPr>
                  <a:t>Definition: Signals for which </a:t>
                </a:r>
                <a:r>
                  <a:rPr lang="tr-TR" sz="2100" dirty="0">
                    <a:solidFill>
                      <a:srgbClr val="292929"/>
                    </a:solidFill>
                  </a:rPr>
                  <a:t>0&lt;E</a:t>
                </a:r>
                <a:r>
                  <a:rPr lang="tr-TR" sz="2100" baseline="-25000" dirty="0" smtClean="0">
                    <a:solidFill>
                      <a:srgbClr val="292929"/>
                    </a:solidFill>
                  </a:rPr>
                  <a:t>∞</a:t>
                </a:r>
                <a:r>
                  <a:rPr lang="tr-TR" sz="2100" dirty="0" smtClean="0">
                    <a:solidFill>
                      <a:srgbClr val="292929"/>
                    </a:solidFill>
                  </a:rPr>
                  <a:t>&lt;∞ are called </a:t>
                </a:r>
                <a:r>
                  <a:rPr lang="tr-TR" sz="2100" dirty="0" smtClean="0">
                    <a:solidFill>
                      <a:srgbClr val="FF0000"/>
                    </a:solidFill>
                  </a:rPr>
                  <a:t>ENERGY SIGNAL</a:t>
                </a:r>
                <a:r>
                  <a:rPr lang="tr-TR" sz="2100" dirty="0" smtClean="0">
                    <a:solidFill>
                      <a:srgbClr val="292929"/>
                    </a:solidFill>
                  </a:rPr>
                  <a:t>. Note that </a:t>
                </a:r>
                <a:r>
                  <a:rPr lang="tr-TR" sz="2100" u="sng" dirty="0" smtClean="0">
                    <a:solidFill>
                      <a:srgbClr val="292929"/>
                    </a:solidFill>
                  </a:rPr>
                  <a:t>all energy signals have P</a:t>
                </a:r>
                <a:r>
                  <a:rPr lang="tr-TR" sz="2100" u="sng" baseline="-25000" dirty="0" smtClean="0">
                    <a:solidFill>
                      <a:srgbClr val="292929"/>
                    </a:solidFill>
                  </a:rPr>
                  <a:t>∞ </a:t>
                </a:r>
                <a:r>
                  <a:rPr lang="tr-TR" sz="2100" u="sng" dirty="0" smtClean="0">
                    <a:solidFill>
                      <a:srgbClr val="292929"/>
                    </a:solidFill>
                  </a:rPr>
                  <a:t>=0</a:t>
                </a:r>
                <a:r>
                  <a:rPr lang="tr-TR" sz="2100" dirty="0" smtClean="0">
                    <a:solidFill>
                      <a:srgbClr val="292929"/>
                    </a:solidFill>
                  </a:rPr>
                  <a:t> (zero average power). Because,</a:t>
                </a:r>
              </a:p>
              <a:p>
                <a:pPr marL="0" indent="0" algn="just" eaLnBrk="1" hangingPunct="1">
                  <a:buNone/>
                </a:pPr>
                <a:endParaRPr lang="tr-TR" sz="2100" dirty="0" smtClean="0">
                  <a:solidFill>
                    <a:srgbClr val="292929"/>
                  </a:solidFill>
                </a:endParaRPr>
              </a:p>
              <a:p>
                <a:pPr marL="0" indent="0" algn="just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100" smtClean="0">
                              <a:solidFill>
                                <a:srgbClr val="292929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tr-TR" sz="2100" b="0" i="0" smtClean="0">
                              <a:solidFill>
                                <a:srgbClr val="292929"/>
                              </a:solidFill>
                              <a:latin typeface="Cambria Math"/>
                            </a:rPr>
                            <m:t>P</m:t>
                          </m:r>
                        </m:e>
                        <m:sub>
                          <m:r>
                            <a:rPr lang="tr-TR" sz="2100" i="0" smtClean="0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</m:sSub>
                      <m:r>
                        <a:rPr lang="tr-TR" sz="2100" b="0" i="0" smtClean="0">
                          <a:solidFill>
                            <a:srgbClr val="292929"/>
                          </a:solidFill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tr-TR" sz="2100" b="0" smtClean="0">
                              <a:solidFill>
                                <a:srgbClr val="292929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tr-TR" sz="2100" b="0" smtClean="0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tr-TR" sz="2100" b="0" i="0" smtClean="0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m:rPr>
                                  <m:sty m:val="p"/>
                                </m:rPr>
                                <a:rPr lang="tr-TR" sz="2100" b="0" i="0" smtClean="0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  <m:t>T</m:t>
                              </m:r>
                              <m:r>
                                <a:rPr lang="tr-TR" sz="2100" b="0" i="0" smtClean="0">
                                  <a:solidFill>
                                    <a:srgbClr val="292929"/>
                                  </a:solidFill>
                                  <a:latin typeface="Cambria Math"/>
                                  <a:ea typeface="Cambria Math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tr-TR" sz="2100" b="0" smtClean="0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tr-TR" sz="2100" b="0" smtClean="0">
                                      <a:solidFill>
                                        <a:srgbClr val="292929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tr-TR" sz="2100" b="0" i="0" smtClean="0">
                                      <a:solidFill>
                                        <a:srgbClr val="292929"/>
                                      </a:solidFill>
                                      <a:latin typeface="Cambria Math"/>
                                    </a:rPr>
                                    <m:t>E</m:t>
                                  </m:r>
                                </m:e>
                                <m:sub>
                                  <m:r>
                                    <a:rPr lang="tr-TR" sz="2100" b="0" i="0" smtClean="0">
                                      <a:solidFill>
                                        <a:srgbClr val="292929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∞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tr-TR" sz="2100" b="0" i="0" smtClean="0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  <m:t>2</m:t>
                              </m:r>
                              <m:r>
                                <m:rPr>
                                  <m:sty m:val="p"/>
                                </m:rPr>
                                <a:rPr lang="tr-TR" sz="2100" b="0" i="0" smtClean="0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  <m:t>T</m:t>
                              </m:r>
                            </m:den>
                          </m:f>
                        </m:e>
                      </m:func>
                      <m:r>
                        <a:rPr lang="tr-TR" sz="2100" b="0" i="0" smtClean="0">
                          <a:solidFill>
                            <a:srgbClr val="292929"/>
                          </a:solidFill>
                          <a:latin typeface="Cambria Math"/>
                          <a:ea typeface="Cambria Math"/>
                        </a:rPr>
                        <m:t>→0</m:t>
                      </m:r>
                    </m:oMath>
                  </m:oMathPara>
                </a14:m>
                <a:endParaRPr lang="tr-TR" sz="2100" dirty="0">
                  <a:solidFill>
                    <a:srgbClr val="292929"/>
                  </a:solidFill>
                </a:endParaRPr>
              </a:p>
              <a:p>
                <a:pPr marL="0" indent="0" algn="ctr" eaLnBrk="1" hangingPunct="1">
                  <a:buNone/>
                </a:pPr>
                <a:endParaRPr lang="tr-TR" sz="2100" b="0" dirty="0" smtClean="0">
                  <a:solidFill>
                    <a:srgbClr val="292929"/>
                  </a:solidFill>
                </a:endParaRPr>
              </a:p>
              <a:p>
                <a:pPr marL="0" indent="0" algn="ctr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100" i="1">
                              <a:solidFill>
                                <a:srgbClr val="292929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tr-TR" sz="2100">
                              <a:solidFill>
                                <a:srgbClr val="292929"/>
                              </a:solidFill>
                              <a:latin typeface="Cambria Math"/>
                            </a:rPr>
                            <m:t>P</m:t>
                          </m:r>
                        </m:e>
                        <m:sub>
                          <m:r>
                            <a:rPr lang="tr-TR" sz="2100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</m:sSub>
                      <m:r>
                        <a:rPr lang="tr-TR" sz="2100">
                          <a:solidFill>
                            <a:srgbClr val="292929"/>
                          </a:solidFill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tr-TR" sz="2100" i="1">
                              <a:solidFill>
                                <a:srgbClr val="292929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tr-TR" sz="2100" i="1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tr-TR" sz="2100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m:rPr>
                                  <m:sty m:val="p"/>
                                </m:rPr>
                                <a:rPr lang="tr-TR" sz="2100" b="0" i="0" smtClean="0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  <m:t>N</m:t>
                              </m:r>
                              <m:r>
                                <a:rPr lang="tr-TR" sz="2100">
                                  <a:solidFill>
                                    <a:srgbClr val="292929"/>
                                  </a:solidFill>
                                  <a:latin typeface="Cambria Math"/>
                                  <a:ea typeface="Cambria Math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tr-TR" sz="2100" i="1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tr-TR" sz="2100" i="1">
                                      <a:solidFill>
                                        <a:srgbClr val="292929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tr-TR" sz="2100">
                                      <a:solidFill>
                                        <a:srgbClr val="292929"/>
                                      </a:solidFill>
                                      <a:latin typeface="Cambria Math"/>
                                    </a:rPr>
                                    <m:t>E</m:t>
                                  </m:r>
                                </m:e>
                                <m:sub>
                                  <m:r>
                                    <a:rPr lang="tr-TR" sz="2100">
                                      <a:solidFill>
                                        <a:srgbClr val="292929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∞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tr-TR" sz="2100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  <m:t>2</m:t>
                              </m:r>
                              <m:r>
                                <m:rPr>
                                  <m:sty m:val="p"/>
                                </m:rPr>
                                <a:rPr lang="tr-TR" sz="2100" b="0" i="0" smtClean="0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  <m:t>N</m:t>
                              </m:r>
                              <m:r>
                                <a:rPr lang="tr-TR" sz="2100" b="0" i="1" smtClean="0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  <m:t>+1</m:t>
                              </m:r>
                            </m:den>
                          </m:f>
                        </m:e>
                      </m:func>
                      <m:r>
                        <a:rPr lang="tr-TR" sz="2100">
                          <a:solidFill>
                            <a:srgbClr val="292929"/>
                          </a:solidFill>
                          <a:latin typeface="Cambria Math"/>
                          <a:ea typeface="Cambria Math"/>
                        </a:rPr>
                        <m:t>→0</m:t>
                      </m:r>
                    </m:oMath>
                  </m:oMathPara>
                </a14:m>
                <a:endParaRPr lang="tr-TR" sz="2100" dirty="0">
                  <a:solidFill>
                    <a:srgbClr val="292929"/>
                  </a:solidFill>
                </a:endParaRPr>
              </a:p>
              <a:p>
                <a:pPr marL="0" indent="0" algn="ctr" eaLnBrk="1" hangingPunct="1">
                  <a:buNone/>
                </a:pPr>
                <a:endParaRPr lang="tr-TR" sz="2100" dirty="0">
                  <a:solidFill>
                    <a:srgbClr val="292929"/>
                  </a:solidFill>
                </a:endParaRPr>
              </a:p>
              <a:p>
                <a:pPr marL="0" indent="0" algn="ctr" eaLnBrk="1" hangingPunct="1">
                  <a:buNone/>
                </a:pPr>
                <a:endParaRPr lang="tr-TR" sz="2100" b="0" dirty="0" smtClean="0">
                  <a:solidFill>
                    <a:srgbClr val="292929"/>
                  </a:solidFill>
                </a:endParaRPr>
              </a:p>
              <a:p>
                <a:pPr marL="0" indent="0" algn="ctr" eaLnBrk="1" hangingPunct="1">
                  <a:buNone/>
                </a:pPr>
                <a:endParaRPr lang="tr-TR" sz="2100" dirty="0">
                  <a:solidFill>
                    <a:srgbClr val="292929"/>
                  </a:solidFill>
                </a:endParaRPr>
              </a:p>
              <a:p>
                <a:pPr marL="0" indent="0" algn="just" eaLnBrk="1" hangingPunct="1">
                  <a:buNone/>
                </a:pPr>
                <a:endParaRPr lang="tr-TR" sz="2100" b="0" dirty="0" smtClean="0">
                  <a:solidFill>
                    <a:srgbClr val="292929"/>
                  </a:solidFill>
                </a:endParaRPr>
              </a:p>
              <a:p>
                <a:pPr marL="0" indent="0" algn="just" eaLnBrk="1" hangingPunct="1">
                  <a:buNone/>
                </a:pPr>
                <a:endParaRPr lang="tr-TR" sz="2100" dirty="0">
                  <a:solidFill>
                    <a:srgbClr val="292929"/>
                  </a:solidFill>
                </a:endParaRPr>
              </a:p>
              <a:p>
                <a:pPr marL="0" indent="0" algn="just" eaLnBrk="1" hangingPunct="1">
                  <a:buNone/>
                </a:pPr>
                <a:endParaRPr lang="tr-TR" sz="2100" b="0" dirty="0" smtClean="0">
                  <a:solidFill>
                    <a:srgbClr val="292929"/>
                  </a:solidFill>
                </a:endParaRPr>
              </a:p>
              <a:p>
                <a:pPr marL="0" indent="0" algn="just" eaLnBrk="1" hangingPunct="1">
                  <a:buNone/>
                </a:pPr>
                <a:endParaRPr lang="tr-TR" sz="2100" b="0" dirty="0" smtClean="0">
                  <a:solidFill>
                    <a:srgbClr val="292929"/>
                  </a:solidFill>
                </a:endParaRPr>
              </a:p>
              <a:p>
                <a:pPr marL="0" indent="0" algn="ctr" eaLnBrk="1" hangingPunct="1">
                  <a:buNone/>
                </a:pPr>
                <a:endParaRPr lang="tr-TR" sz="2100" dirty="0" smtClean="0">
                  <a:solidFill>
                    <a:srgbClr val="292929"/>
                  </a:solidFill>
                </a:endParaRPr>
              </a:p>
              <a:p>
                <a:pPr marL="0" indent="0" algn="ctr" eaLnBrk="1" hangingPunct="1">
                  <a:buNone/>
                </a:pPr>
                <a:endParaRPr lang="tr-TR" sz="2100" dirty="0" smtClean="0">
                  <a:solidFill>
                    <a:srgbClr val="292929"/>
                  </a:solidFill>
                </a:endParaRPr>
              </a:p>
              <a:p>
                <a:pPr marL="0" indent="0" algn="ctr" eaLnBrk="1" hangingPunct="1">
                  <a:buNone/>
                </a:pPr>
                <a:endParaRPr lang="tr-TR" sz="2100" dirty="0" smtClean="0">
                  <a:solidFill>
                    <a:srgbClr val="292929"/>
                  </a:solidFill>
                </a:endParaRPr>
              </a:p>
              <a:p>
                <a:pPr marL="457200" indent="-457200" algn="just" eaLnBrk="1" hangingPunct="1">
                  <a:buFont typeface="+mj-lt"/>
                  <a:buAutoNum type="arabicPeriod" startAt="3"/>
                </a:pPr>
                <a:endParaRPr lang="tr-TR" sz="2100" dirty="0">
                  <a:solidFill>
                    <a:srgbClr val="292929"/>
                  </a:solidFill>
                </a:endParaRPr>
              </a:p>
              <a:p>
                <a:pPr marL="0" indent="0" algn="just" eaLnBrk="1" hangingPunct="1">
                  <a:buNone/>
                </a:pPr>
                <a:endParaRPr lang="tr-TR" sz="2100" dirty="0" smtClean="0">
                  <a:solidFill>
                    <a:srgbClr val="292929"/>
                  </a:solidFill>
                </a:endParaRPr>
              </a:p>
              <a:p>
                <a:pPr marL="0" indent="0" algn="ctr" eaLnBrk="1" hangingPunct="1">
                  <a:buNone/>
                </a:pPr>
                <a:endParaRPr lang="tr-TR" sz="2100" dirty="0">
                  <a:solidFill>
                    <a:srgbClr val="292929"/>
                  </a:solidFill>
                </a:endParaRPr>
              </a:p>
              <a:p>
                <a:pPr marL="0" indent="0" algn="ctr" eaLnBrk="1" hangingPunct="1">
                  <a:buNone/>
                </a:pPr>
                <a:endParaRPr lang="tr-TR" sz="2100" dirty="0" smtClean="0">
                  <a:solidFill>
                    <a:srgbClr val="292929"/>
                  </a:solidFill>
                </a:endParaRPr>
              </a:p>
              <a:p>
                <a:pPr marL="0" indent="0" algn="ctr" eaLnBrk="1" hangingPunct="1">
                  <a:buNone/>
                </a:pPr>
                <a:endParaRPr lang="tr-TR" sz="2100" dirty="0">
                  <a:solidFill>
                    <a:srgbClr val="292929"/>
                  </a:solidFill>
                </a:endParaRPr>
              </a:p>
              <a:p>
                <a:pPr marL="0" indent="0" algn="ctr" eaLnBrk="1" hangingPunct="1">
                  <a:buNone/>
                </a:pPr>
                <a:endParaRPr lang="tr-TR" sz="2100" dirty="0" smtClean="0">
                  <a:solidFill>
                    <a:srgbClr val="292929"/>
                  </a:solidFill>
                </a:endParaRPr>
              </a:p>
              <a:p>
                <a:pPr marL="0" indent="0" algn="ctr" eaLnBrk="1" hangingPunct="1">
                  <a:buNone/>
                </a:pPr>
                <a:endParaRPr lang="tr-TR" sz="2100" dirty="0" smtClean="0">
                  <a:solidFill>
                    <a:srgbClr val="292929"/>
                  </a:solidFill>
                </a:endParaRPr>
              </a:p>
              <a:p>
                <a:pPr marL="0" indent="0" algn="ctr" eaLnBrk="1" hangingPunct="1">
                  <a:buNone/>
                </a:pPr>
                <a:endParaRPr lang="tr-TR" sz="2100" dirty="0">
                  <a:solidFill>
                    <a:srgbClr val="292929"/>
                  </a:solidFill>
                </a:endParaRPr>
              </a:p>
              <a:p>
                <a:pPr marL="0" indent="0" algn="just" eaLnBrk="1" hangingPunct="1">
                  <a:buNone/>
                </a:pPr>
                <a:endParaRPr lang="tr-TR" sz="2100" dirty="0" smtClean="0">
                  <a:solidFill>
                    <a:srgbClr val="292929"/>
                  </a:solidFill>
                </a:endParaRPr>
              </a:p>
            </p:txBody>
          </p:sp>
        </mc:Choice>
        <mc:Fallback>
          <p:sp>
            <p:nvSpPr>
              <p:cNvPr id="5" name="Rectangle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52600" y="1676400"/>
                <a:ext cx="5562600" cy="4876800"/>
              </a:xfrm>
              <a:prstGeom prst="rect">
                <a:avLst/>
              </a:prstGeom>
              <a:blipFill rotWithShape="1">
                <a:blip r:embed="rId2"/>
                <a:stretch>
                  <a:fillRect l="-1316" t="-10125" r="-131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536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533400" y="6611938"/>
            <a:ext cx="8610600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000" dirty="0">
                <a:solidFill>
                  <a:schemeClr val="bg1"/>
                </a:solidFill>
              </a:rPr>
              <a:t>Copyright 20</a:t>
            </a:r>
            <a:r>
              <a:rPr lang="tr-TR" sz="1000" dirty="0">
                <a:solidFill>
                  <a:schemeClr val="bg1"/>
                </a:solidFill>
              </a:rPr>
              <a:t>12</a:t>
            </a:r>
            <a:r>
              <a:rPr lang="en-US" sz="1000" dirty="0">
                <a:solidFill>
                  <a:schemeClr val="bg1"/>
                </a:solidFill>
              </a:rPr>
              <a:t> | </a:t>
            </a:r>
            <a:r>
              <a:rPr lang="tr-TR" sz="1000" dirty="0">
                <a:solidFill>
                  <a:schemeClr val="bg1"/>
                </a:solidFill>
              </a:rPr>
              <a:t>Instructor: Dr. Gülden Köktürk</a:t>
            </a:r>
            <a:r>
              <a:rPr lang="en-US" sz="1000" dirty="0">
                <a:solidFill>
                  <a:schemeClr val="bg1"/>
                </a:solidFill>
              </a:rPr>
              <a:t> | </a:t>
            </a:r>
            <a:r>
              <a:rPr lang="tr-TR" sz="1000" dirty="0">
                <a:solidFill>
                  <a:schemeClr val="bg1"/>
                </a:solidFill>
              </a:rPr>
              <a:t>EED1004-INTRODUCTION TO SIGNAL PROCESSING</a:t>
            </a:r>
            <a:endParaRPr lang="en-US" sz="8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4"/>
              <p:cNvSpPr txBox="1">
                <a:spLocks noChangeArrowheads="1"/>
              </p:cNvSpPr>
              <p:nvPr/>
            </p:nvSpPr>
            <p:spPr bwMode="auto">
              <a:xfrm>
                <a:off x="1752600" y="1676400"/>
                <a:ext cx="5410200" cy="47244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 algn="just" eaLnBrk="1" hangingPunct="1">
                  <a:buNone/>
                </a:pPr>
                <a:r>
                  <a:rPr lang="tr-TR" sz="2100" u="sng" dirty="0" smtClean="0">
                    <a:solidFill>
                      <a:srgbClr val="292929"/>
                    </a:solidFill>
                  </a:rPr>
                  <a:t>Example</a:t>
                </a:r>
                <a:r>
                  <a:rPr lang="tr-TR" sz="2100" dirty="0" smtClean="0">
                    <a:solidFill>
                      <a:srgbClr val="292929"/>
                    </a:solidFill>
                  </a:rPr>
                  <a:t>: </a:t>
                </a:r>
                <a:endParaRPr lang="tr-TR" sz="2100" dirty="0" smtClean="0">
                  <a:solidFill>
                    <a:srgbClr val="292929"/>
                  </a:solidFill>
                </a:endParaRPr>
              </a:p>
              <a:p>
                <a:pPr marL="0" indent="0" algn="ctr" eaLnBrk="1" hangingPunct="1">
                  <a:buNone/>
                </a:pPr>
                <a:endParaRPr lang="tr-TR" sz="2100" dirty="0">
                  <a:solidFill>
                    <a:srgbClr val="292929"/>
                  </a:solidFill>
                </a:endParaRPr>
              </a:p>
              <a:p>
                <a:pPr marL="0" indent="0" algn="ctr" eaLnBrk="1" hangingPunct="1">
                  <a:buNone/>
                </a:pPr>
                <a:endParaRPr lang="tr-TR" sz="2100" dirty="0" smtClean="0">
                  <a:solidFill>
                    <a:srgbClr val="292929"/>
                  </a:solidFill>
                </a:endParaRPr>
              </a:p>
              <a:p>
                <a:pPr marL="0" indent="0" algn="ctr" eaLnBrk="1" hangingPunct="1">
                  <a:buNone/>
                </a:pPr>
                <a:endParaRPr lang="tr-TR" sz="2100" dirty="0">
                  <a:solidFill>
                    <a:srgbClr val="292929"/>
                  </a:solidFill>
                </a:endParaRPr>
              </a:p>
              <a:p>
                <a:pPr marL="0" indent="0" algn="ctr" eaLnBrk="1" hangingPunct="1">
                  <a:buNone/>
                </a:pPr>
                <a:endParaRPr lang="tr-TR" sz="2100" dirty="0" smtClean="0">
                  <a:solidFill>
                    <a:srgbClr val="292929"/>
                  </a:solidFill>
                </a:endParaRPr>
              </a:p>
              <a:p>
                <a:pPr marL="0" indent="0" algn="ctr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100" i="1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tr-TR" sz="2100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  <m:t>E</m:t>
                          </m:r>
                        </m:e>
                        <m:sub>
                          <m:r>
                            <a:rPr lang="tr-TR" sz="2100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</m:sSub>
                      <m:r>
                        <a:rPr lang="tr-TR" sz="2100">
                          <a:solidFill>
                            <a:srgbClr val="292929"/>
                          </a:solidFill>
                          <a:latin typeface="Cambria Math"/>
                          <a:ea typeface="Cambria Math"/>
                        </a:rPr>
                        <m:t>≜</m:t>
                      </m:r>
                      <m:func>
                        <m:funcPr>
                          <m:ctrlPr>
                            <a:rPr lang="tr-TR" sz="2100" i="1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tr-TR" sz="2100" i="1">
                                  <a:solidFill>
                                    <a:srgbClr val="292929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tr-TR" sz="2100">
                                  <a:solidFill>
                                    <a:srgbClr val="292929"/>
                                  </a:solidFill>
                                  <a:latin typeface="Cambria Math"/>
                                  <a:ea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m:rPr>
                                  <m:sty m:val="p"/>
                                </m:rPr>
                                <a:rPr lang="tr-TR" sz="2100">
                                  <a:solidFill>
                                    <a:srgbClr val="292929"/>
                                  </a:solidFill>
                                  <a:latin typeface="Cambria Math"/>
                                  <a:ea typeface="Cambria Math"/>
                                </a:rPr>
                                <m:t>T</m:t>
                              </m:r>
                              <m:r>
                                <a:rPr lang="tr-TR" sz="2100">
                                  <a:solidFill>
                                    <a:srgbClr val="292929"/>
                                  </a:solidFill>
                                  <a:latin typeface="Cambria Math"/>
                                  <a:ea typeface="Cambria Math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limLoc m:val="undOvr"/>
                              <m:ctrlPr>
                                <a:rPr lang="tr-TR" sz="2100" i="1">
                                  <a:solidFill>
                                    <a:srgbClr val="292929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4"/>
                                </m:rPr>
                                <a:rPr lang="tr-TR" sz="2100">
                                  <a:solidFill>
                                    <a:srgbClr val="292929"/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tr-TR" sz="2100">
                                  <a:solidFill>
                                    <a:srgbClr val="292929"/>
                                  </a:solidFill>
                                  <a:latin typeface="Cambria Math"/>
                                  <a:ea typeface="Cambria Math"/>
                                </a:rPr>
                                <m:t>T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tr-TR" sz="2100">
                                  <a:solidFill>
                                    <a:srgbClr val="292929"/>
                                  </a:solidFill>
                                  <a:latin typeface="Cambria Math"/>
                                  <a:ea typeface="Cambria Math"/>
                                </a:rPr>
                                <m:t>T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tr-TR" sz="2100" i="1">
                                      <a:solidFill>
                                        <a:srgbClr val="292929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tr-TR" sz="2100" i="1">
                                          <a:solidFill>
                                            <a:srgbClr val="292929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tr-TR" sz="2100">
                                          <a:solidFill>
                                            <a:srgbClr val="292929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x</m:t>
                                      </m:r>
                                      <m:d>
                                        <m:dPr>
                                          <m:ctrlPr>
                                            <a:rPr lang="tr-TR" sz="2100" i="1">
                                              <a:solidFill>
                                                <a:srgbClr val="292929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tr-TR" sz="2100">
                                              <a:solidFill>
                                                <a:srgbClr val="292929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t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  <m:sup>
                                  <m:r>
                                    <a:rPr lang="tr-TR" sz="2100">
                                      <a:solidFill>
                                        <a:srgbClr val="292929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m:rPr>
                                  <m:sty m:val="p"/>
                                </m:rPr>
                                <a:rPr lang="tr-TR" sz="2100">
                                  <a:solidFill>
                                    <a:srgbClr val="292929"/>
                                  </a:solidFill>
                                  <a:latin typeface="Cambria Math"/>
                                  <a:ea typeface="Cambria Math"/>
                                </a:rPr>
                                <m:t>dt</m:t>
                              </m:r>
                            </m:e>
                          </m:nary>
                          <m:r>
                            <a:rPr lang="tr-TR" sz="2100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  <m:t>=</m:t>
                          </m:r>
                          <m:r>
                            <a:rPr lang="tr-TR" sz="2100" b="0" i="1" smtClean="0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  <m:t>1&lt;∞</m:t>
                          </m:r>
                        </m:e>
                      </m:func>
                    </m:oMath>
                  </m:oMathPara>
                </a14:m>
                <a:endParaRPr lang="tr-TR" sz="2100" dirty="0" smtClean="0">
                  <a:solidFill>
                    <a:srgbClr val="292929"/>
                  </a:solidFill>
                  <a:ea typeface="Cambria Math"/>
                </a:endParaRPr>
              </a:p>
              <a:p>
                <a:pPr marL="0" indent="0" algn="ctr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100" smtClean="0">
                              <a:solidFill>
                                <a:srgbClr val="292929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tr-TR" sz="2100" b="0" i="0" smtClean="0">
                              <a:solidFill>
                                <a:srgbClr val="292929"/>
                              </a:solidFill>
                              <a:latin typeface="Cambria Math"/>
                            </a:rPr>
                            <m:t>P</m:t>
                          </m:r>
                        </m:e>
                        <m:sub>
                          <m:r>
                            <a:rPr lang="tr-TR" sz="2100" i="0" smtClean="0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</m:sSub>
                      <m:r>
                        <a:rPr lang="tr-TR" sz="2100" b="0" i="0" smtClean="0">
                          <a:solidFill>
                            <a:srgbClr val="292929"/>
                          </a:solidFill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tr-TR" sz="2100" dirty="0">
                  <a:solidFill>
                    <a:srgbClr val="292929"/>
                  </a:solidFill>
                </a:endParaRPr>
              </a:p>
              <a:p>
                <a:pPr marL="0" indent="0" algn="just" eaLnBrk="1" hangingPunct="1">
                  <a:buNone/>
                </a:pPr>
                <a:r>
                  <a:rPr lang="tr-TR" sz="2100" dirty="0" smtClean="0">
                    <a:solidFill>
                      <a:srgbClr val="292929"/>
                    </a:solidFill>
                  </a:rPr>
                  <a:t>Definition</a:t>
                </a:r>
                <a:r>
                  <a:rPr lang="tr-TR" sz="2100" dirty="0">
                    <a:solidFill>
                      <a:srgbClr val="292929"/>
                    </a:solidFill>
                  </a:rPr>
                  <a:t>: </a:t>
                </a:r>
                <a:r>
                  <a:rPr lang="tr-TR" sz="2100" dirty="0" smtClean="0">
                    <a:solidFill>
                      <a:srgbClr val="292929"/>
                    </a:solidFill>
                  </a:rPr>
                  <a:t>If for a signal 0&lt;P</a:t>
                </a:r>
                <a:r>
                  <a:rPr lang="tr-TR" sz="2100" baseline="-25000" dirty="0" smtClean="0">
                    <a:solidFill>
                      <a:srgbClr val="292929"/>
                    </a:solidFill>
                  </a:rPr>
                  <a:t>∞</a:t>
                </a:r>
                <a:r>
                  <a:rPr lang="tr-TR" sz="2100" dirty="0">
                    <a:solidFill>
                      <a:srgbClr val="292929"/>
                    </a:solidFill>
                  </a:rPr>
                  <a:t>&lt;</a:t>
                </a:r>
                <a:r>
                  <a:rPr lang="tr-TR" sz="2100" dirty="0" smtClean="0">
                    <a:solidFill>
                      <a:srgbClr val="292929"/>
                    </a:solidFill>
                  </a:rPr>
                  <a:t>∞, then it is called a </a:t>
                </a:r>
                <a:r>
                  <a:rPr lang="tr-TR" sz="2100" dirty="0" smtClean="0">
                    <a:solidFill>
                      <a:srgbClr val="FF0000"/>
                    </a:solidFill>
                  </a:rPr>
                  <a:t>POWER </a:t>
                </a:r>
                <a:r>
                  <a:rPr lang="tr-TR" sz="2100" dirty="0">
                    <a:solidFill>
                      <a:srgbClr val="FF0000"/>
                    </a:solidFill>
                  </a:rPr>
                  <a:t>SIGNAL</a:t>
                </a:r>
                <a:r>
                  <a:rPr lang="tr-TR" sz="2100" dirty="0" smtClean="0">
                    <a:solidFill>
                      <a:srgbClr val="292929"/>
                    </a:solidFill>
                  </a:rPr>
                  <a:t>.</a:t>
                </a:r>
              </a:p>
              <a:p>
                <a:pPr marL="0" indent="0" algn="just" eaLnBrk="1" hangingPunct="1">
                  <a:buNone/>
                </a:pPr>
                <a:r>
                  <a:rPr lang="tr-TR" sz="2100" dirty="0" smtClean="0">
                    <a:solidFill>
                      <a:srgbClr val="FF0000"/>
                    </a:solidFill>
                  </a:rPr>
                  <a:t>All power signals have infinite total energy.</a:t>
                </a:r>
                <a:endParaRPr lang="tr-TR" sz="2100" dirty="0" smtClean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4" name="Rectangle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52600" y="1676400"/>
                <a:ext cx="5410200" cy="4724400"/>
              </a:xfrm>
              <a:prstGeom prst="rect">
                <a:avLst/>
              </a:prstGeom>
              <a:blipFill rotWithShape="1">
                <a:blip r:embed="rId2"/>
                <a:stretch>
                  <a:fillRect l="-1353" t="-774" r="-135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676401"/>
            <a:ext cx="343662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66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533400" y="6611938"/>
            <a:ext cx="8610600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000" dirty="0">
                <a:solidFill>
                  <a:schemeClr val="bg1"/>
                </a:solidFill>
              </a:rPr>
              <a:t>Copyright 20</a:t>
            </a:r>
            <a:r>
              <a:rPr lang="tr-TR" sz="1000" dirty="0">
                <a:solidFill>
                  <a:schemeClr val="bg1"/>
                </a:solidFill>
              </a:rPr>
              <a:t>12</a:t>
            </a:r>
            <a:r>
              <a:rPr lang="en-US" sz="1000" dirty="0">
                <a:solidFill>
                  <a:schemeClr val="bg1"/>
                </a:solidFill>
              </a:rPr>
              <a:t> | </a:t>
            </a:r>
            <a:r>
              <a:rPr lang="tr-TR" sz="1000" dirty="0">
                <a:solidFill>
                  <a:schemeClr val="bg1"/>
                </a:solidFill>
              </a:rPr>
              <a:t>Instructor: Dr. Gülden Köktürk</a:t>
            </a:r>
            <a:r>
              <a:rPr lang="en-US" sz="1000" dirty="0">
                <a:solidFill>
                  <a:schemeClr val="bg1"/>
                </a:solidFill>
              </a:rPr>
              <a:t> | </a:t>
            </a:r>
            <a:r>
              <a:rPr lang="tr-TR" sz="1000" dirty="0">
                <a:solidFill>
                  <a:schemeClr val="bg1"/>
                </a:solidFill>
              </a:rPr>
              <a:t>EED1004-INTRODUCTION TO SIGNAL PROCESSING</a:t>
            </a:r>
            <a:endParaRPr lang="en-US" sz="8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34"/>
              <p:cNvSpPr txBox="1">
                <a:spLocks noChangeArrowheads="1"/>
              </p:cNvSpPr>
              <p:nvPr/>
            </p:nvSpPr>
            <p:spPr bwMode="auto">
              <a:xfrm>
                <a:off x="1752600" y="1676400"/>
                <a:ext cx="5410200" cy="47244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 algn="just" eaLnBrk="1" hangingPunct="1">
                  <a:buNone/>
                </a:pPr>
                <a:r>
                  <a:rPr lang="tr-TR" sz="2100" dirty="0" smtClean="0">
                    <a:solidFill>
                      <a:srgbClr val="292929"/>
                    </a:solidFill>
                  </a:rPr>
                  <a:t>Because, </a:t>
                </a:r>
              </a:p>
              <a:p>
                <a:pPr marL="0" indent="0" algn="just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100" i="1">
                              <a:solidFill>
                                <a:srgbClr val="292929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tr-TR" sz="2100" b="0" i="0" smtClean="0">
                              <a:solidFill>
                                <a:srgbClr val="292929"/>
                              </a:solidFill>
                              <a:latin typeface="Cambria Math"/>
                            </a:rPr>
                            <m:t>E</m:t>
                          </m:r>
                        </m:e>
                        <m:sub>
                          <m:r>
                            <a:rPr lang="tr-TR" sz="2100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</m:sSub>
                      <m:r>
                        <a:rPr lang="tr-TR" sz="2100">
                          <a:solidFill>
                            <a:srgbClr val="292929"/>
                          </a:solidFill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tr-TR" sz="2100" i="1">
                              <a:solidFill>
                                <a:srgbClr val="292929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tr-TR" sz="2100" i="1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tr-TR" sz="2100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m:rPr>
                                  <m:sty m:val="p"/>
                                </m:rPr>
                                <a:rPr lang="tr-TR" sz="2100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  <m:t>T</m:t>
                              </m:r>
                              <m:r>
                                <a:rPr lang="tr-TR" sz="2100">
                                  <a:solidFill>
                                    <a:srgbClr val="292929"/>
                                  </a:solidFill>
                                  <a:latin typeface="Cambria Math"/>
                                  <a:ea typeface="Cambria Math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tr-TR" sz="2100" i="1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tr-TR" sz="2100" b="0" i="0" smtClean="0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  <m:t>2</m:t>
                              </m:r>
                              <m:r>
                                <m:rPr>
                                  <m:sty m:val="p"/>
                                </m:rPr>
                                <a:rPr lang="tr-TR" sz="2100" b="0" i="0" smtClean="0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  <m:t>T</m:t>
                              </m:r>
                              <m:r>
                                <a:rPr lang="tr-TR" sz="2100" b="0" i="0" smtClean="0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tr-TR" sz="2100" b="0" i="0" smtClean="0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  <m:t>P</m:t>
                              </m:r>
                            </m:e>
                            <m:sub>
                              <m:r>
                                <a:rPr lang="tr-TR" sz="2100">
                                  <a:solidFill>
                                    <a:srgbClr val="292929"/>
                                  </a:solidFill>
                                  <a:latin typeface="Cambria Math"/>
                                  <a:ea typeface="Cambria Math"/>
                                </a:rPr>
                                <m:t>∞</m:t>
                              </m:r>
                            </m:sub>
                          </m:sSub>
                        </m:e>
                      </m:func>
                      <m:r>
                        <a:rPr lang="tr-TR" sz="2100">
                          <a:solidFill>
                            <a:srgbClr val="292929"/>
                          </a:solidFill>
                          <a:latin typeface="Cambria Math"/>
                          <a:ea typeface="Cambria Math"/>
                        </a:rPr>
                        <m:t>→</m:t>
                      </m:r>
                      <m:r>
                        <a:rPr lang="tr-TR" sz="2100" i="1" smtClean="0">
                          <a:solidFill>
                            <a:srgbClr val="292929"/>
                          </a:solidFill>
                          <a:latin typeface="Cambria Math"/>
                          <a:ea typeface="Cambria Math"/>
                        </a:rPr>
                        <m:t>∞</m:t>
                      </m:r>
                    </m:oMath>
                  </m:oMathPara>
                </a14:m>
                <a:endParaRPr lang="tr-TR" sz="2100" dirty="0" smtClean="0">
                  <a:solidFill>
                    <a:srgbClr val="292929"/>
                  </a:solidFill>
                  <a:ea typeface="Cambria Math"/>
                </a:endParaRPr>
              </a:p>
              <a:p>
                <a:pPr marL="0" indent="0" algn="just" eaLnBrk="1" hangingPunct="1">
                  <a:buNone/>
                </a:pPr>
                <a:r>
                  <a:rPr lang="tr-TR" sz="2100" dirty="0" smtClean="0">
                    <a:solidFill>
                      <a:srgbClr val="292929"/>
                    </a:solidFill>
                  </a:rPr>
                  <a:t>or</a:t>
                </a:r>
              </a:p>
              <a:p>
                <a:pPr marL="0" indent="0" algn="just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100">
                              <a:solidFill>
                                <a:srgbClr val="292929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tr-TR" sz="2100" i="0">
                              <a:solidFill>
                                <a:srgbClr val="292929"/>
                              </a:solidFill>
                              <a:latin typeface="Cambria Math"/>
                            </a:rPr>
                            <m:t>E</m:t>
                          </m:r>
                        </m:e>
                        <m:sub>
                          <m:r>
                            <a:rPr lang="tr-TR" sz="2100" i="0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</m:sSub>
                      <m:r>
                        <a:rPr lang="tr-TR" sz="2100" i="0">
                          <a:solidFill>
                            <a:srgbClr val="292929"/>
                          </a:solidFill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tr-TR" sz="2100">
                              <a:solidFill>
                                <a:srgbClr val="292929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tr-TR" sz="2100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tr-TR" sz="2100" i="0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m:rPr>
                                  <m:sty m:val="p"/>
                                </m:rPr>
                                <a:rPr lang="tr-TR" sz="2100" b="0" i="0" smtClean="0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  <m:t>N</m:t>
                              </m:r>
                              <m:r>
                                <a:rPr lang="tr-TR" sz="2100" i="0">
                                  <a:solidFill>
                                    <a:srgbClr val="292929"/>
                                  </a:solidFill>
                                  <a:latin typeface="Cambria Math"/>
                                  <a:ea typeface="Cambria Math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tr-TR" sz="2100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tr-TR" sz="2100" i="0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  <m:t>2</m:t>
                              </m:r>
                              <m:r>
                                <a:rPr lang="tr-TR" sz="2100" b="0" i="0" smtClean="0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m:rPr>
                                  <m:sty m:val="p"/>
                                </m:rPr>
                                <a:rPr lang="tr-TR" sz="2100" b="0" i="0" smtClean="0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  <m:t>N</m:t>
                              </m:r>
                              <m:r>
                                <a:rPr lang="tr-TR" sz="2100" b="0" i="0" smtClean="0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  <m:t>+1).</m:t>
                              </m:r>
                              <m:r>
                                <m:rPr>
                                  <m:sty m:val="p"/>
                                </m:rPr>
                                <a:rPr lang="tr-TR" sz="2100" b="0" i="0" smtClean="0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  <m:t>P</m:t>
                              </m:r>
                            </m:e>
                            <m:sub>
                              <m:r>
                                <a:rPr lang="tr-TR" sz="2100" i="0">
                                  <a:solidFill>
                                    <a:srgbClr val="292929"/>
                                  </a:solidFill>
                                  <a:latin typeface="Cambria Math"/>
                                  <a:ea typeface="Cambria Math"/>
                                </a:rPr>
                                <m:t>∞</m:t>
                              </m:r>
                            </m:sub>
                          </m:sSub>
                        </m:e>
                      </m:func>
                      <m:r>
                        <a:rPr lang="tr-TR" sz="2100" i="0">
                          <a:solidFill>
                            <a:srgbClr val="292929"/>
                          </a:solidFill>
                          <a:latin typeface="Cambria Math"/>
                          <a:ea typeface="Cambria Math"/>
                        </a:rPr>
                        <m:t>→</m:t>
                      </m:r>
                      <m:r>
                        <a:rPr lang="tr-TR" sz="2100" i="0">
                          <a:solidFill>
                            <a:srgbClr val="292929"/>
                          </a:solidFill>
                          <a:latin typeface="Cambria Math"/>
                          <a:ea typeface="Cambria Math"/>
                        </a:rPr>
                        <m:t>∞</m:t>
                      </m:r>
                    </m:oMath>
                  </m:oMathPara>
                </a14:m>
                <a:endParaRPr lang="tr-TR" sz="2100" dirty="0">
                  <a:solidFill>
                    <a:srgbClr val="292929"/>
                  </a:solidFill>
                  <a:ea typeface="Cambria Math"/>
                </a:endParaRPr>
              </a:p>
              <a:p>
                <a:pPr marL="0" indent="0" algn="just" eaLnBrk="1" hangingPunct="1">
                  <a:buNone/>
                </a:pPr>
                <a:r>
                  <a:rPr lang="tr-TR" sz="2100" u="sng" dirty="0" smtClean="0">
                    <a:solidFill>
                      <a:srgbClr val="292929"/>
                    </a:solidFill>
                  </a:rPr>
                  <a:t>Example</a:t>
                </a:r>
                <a:r>
                  <a:rPr lang="tr-TR" sz="2100" dirty="0" smtClean="0">
                    <a:solidFill>
                      <a:srgbClr val="292929"/>
                    </a:solidFill>
                  </a:rPr>
                  <a:t>:</a:t>
                </a:r>
              </a:p>
              <a:p>
                <a:pPr marL="0" indent="0" algn="just" eaLnBrk="1" hangingPunct="1">
                  <a:buNone/>
                </a:pPr>
                <a:endParaRPr lang="tr-TR" sz="2100" dirty="0">
                  <a:solidFill>
                    <a:srgbClr val="292929"/>
                  </a:solidFill>
                </a:endParaRPr>
              </a:p>
              <a:p>
                <a:pPr marL="0" indent="0" algn="just" eaLnBrk="1" hangingPunct="1">
                  <a:buNone/>
                </a:pPr>
                <a:endParaRPr lang="tr-TR" sz="2100" dirty="0">
                  <a:solidFill>
                    <a:srgbClr val="292929"/>
                  </a:solidFill>
                </a:endParaRPr>
              </a:p>
              <a:p>
                <a:pPr marL="0" indent="0" algn="just" eaLnBrk="1" hangingPunct="1">
                  <a:buNone/>
                </a:pPr>
                <a:endParaRPr lang="tr-TR" sz="2100" dirty="0">
                  <a:solidFill>
                    <a:srgbClr val="292929"/>
                  </a:solidFill>
                </a:endParaRPr>
              </a:p>
              <a:p>
                <a:pPr marL="0" indent="0" algn="ctr" eaLnBrk="1" hangingPunct="1">
                  <a:buNone/>
                </a:pPr>
                <a:endParaRPr lang="tr-TR" sz="2100" u="sng" dirty="0">
                  <a:solidFill>
                    <a:srgbClr val="292929"/>
                  </a:solidFill>
                </a:endParaRPr>
              </a:p>
              <a:p>
                <a:pPr marL="0" indent="0" algn="just" eaLnBrk="1" hangingPunct="1">
                  <a:buNone/>
                </a:pPr>
                <a:endParaRPr lang="tr-TR" sz="2100" dirty="0" smtClean="0">
                  <a:solidFill>
                    <a:srgbClr val="292929"/>
                  </a:solidFill>
                </a:endParaRPr>
              </a:p>
              <a:p>
                <a:pPr marL="0" indent="0" algn="ctr" eaLnBrk="1" hangingPunct="1">
                  <a:buNone/>
                </a:pPr>
                <a:endParaRPr lang="tr-TR" sz="2100" dirty="0">
                  <a:solidFill>
                    <a:srgbClr val="292929"/>
                  </a:solidFill>
                </a:endParaRPr>
              </a:p>
              <a:p>
                <a:pPr marL="0" indent="0" algn="ctr" eaLnBrk="1" hangingPunct="1">
                  <a:buNone/>
                </a:pPr>
                <a:endParaRPr lang="tr-TR" sz="2100" dirty="0" smtClean="0">
                  <a:solidFill>
                    <a:srgbClr val="292929"/>
                  </a:solidFill>
                </a:endParaRPr>
              </a:p>
              <a:p>
                <a:pPr marL="0" indent="0" algn="ctr" eaLnBrk="1" hangingPunct="1">
                  <a:buNone/>
                </a:pPr>
                <a:endParaRPr lang="tr-TR" sz="2100" dirty="0">
                  <a:solidFill>
                    <a:srgbClr val="292929"/>
                  </a:solidFill>
                </a:endParaRPr>
              </a:p>
              <a:p>
                <a:pPr marL="0" indent="0" algn="ctr" eaLnBrk="1" hangingPunct="1">
                  <a:buNone/>
                </a:pPr>
                <a:endParaRPr lang="tr-TR" sz="2100" dirty="0" smtClean="0">
                  <a:solidFill>
                    <a:srgbClr val="292929"/>
                  </a:solidFill>
                </a:endParaRPr>
              </a:p>
              <a:p>
                <a:pPr marL="0" indent="0" algn="ctr" eaLnBrk="1" hangingPunct="1">
                  <a:buNone/>
                </a:pPr>
                <a:endParaRPr lang="tr-TR" sz="2100" dirty="0">
                  <a:solidFill>
                    <a:srgbClr val="292929"/>
                  </a:solidFill>
                </a:endParaRPr>
              </a:p>
              <a:p>
                <a:pPr marL="0" indent="0" algn="ctr" eaLnBrk="1" hangingPunct="1">
                  <a:buNone/>
                </a:pPr>
                <a:endParaRPr lang="tr-TR" sz="2100" dirty="0">
                  <a:solidFill>
                    <a:srgbClr val="292929"/>
                  </a:solidFill>
                </a:endParaRPr>
              </a:p>
              <a:p>
                <a:pPr marL="0" indent="0" algn="just" eaLnBrk="1" hangingPunct="1">
                  <a:buNone/>
                </a:pPr>
                <a:endParaRPr lang="tr-TR" sz="2100" dirty="0" smtClean="0">
                  <a:solidFill>
                    <a:srgbClr val="292929"/>
                  </a:solidFill>
                </a:endParaRPr>
              </a:p>
            </p:txBody>
          </p:sp>
        </mc:Choice>
        <mc:Fallback>
          <p:sp>
            <p:nvSpPr>
              <p:cNvPr id="6" name="Rectangle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52600" y="1676400"/>
                <a:ext cx="5410200" cy="4724400"/>
              </a:xfrm>
              <a:prstGeom prst="rect">
                <a:avLst/>
              </a:prstGeom>
              <a:blipFill rotWithShape="1">
                <a:blip r:embed="rId2"/>
                <a:stretch>
                  <a:fillRect l="-1353" t="-77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760" y="3733800"/>
            <a:ext cx="3078480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83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533400" y="6611938"/>
            <a:ext cx="8610600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000" dirty="0">
                <a:solidFill>
                  <a:schemeClr val="bg1"/>
                </a:solidFill>
              </a:rPr>
              <a:t>Copyright 20</a:t>
            </a:r>
            <a:r>
              <a:rPr lang="tr-TR" sz="1000" dirty="0">
                <a:solidFill>
                  <a:schemeClr val="bg1"/>
                </a:solidFill>
              </a:rPr>
              <a:t>12</a:t>
            </a:r>
            <a:r>
              <a:rPr lang="en-US" sz="1000" dirty="0">
                <a:solidFill>
                  <a:schemeClr val="bg1"/>
                </a:solidFill>
              </a:rPr>
              <a:t> | </a:t>
            </a:r>
            <a:r>
              <a:rPr lang="tr-TR" sz="1000" dirty="0">
                <a:solidFill>
                  <a:schemeClr val="bg1"/>
                </a:solidFill>
              </a:rPr>
              <a:t>Instructor: Dr. Gülden Köktürk</a:t>
            </a:r>
            <a:r>
              <a:rPr lang="en-US" sz="1000" dirty="0">
                <a:solidFill>
                  <a:schemeClr val="bg1"/>
                </a:solidFill>
              </a:rPr>
              <a:t> | </a:t>
            </a:r>
            <a:r>
              <a:rPr lang="tr-TR" sz="1000" dirty="0">
                <a:solidFill>
                  <a:schemeClr val="bg1"/>
                </a:solidFill>
              </a:rPr>
              <a:t>EED1004-INTRODUCTION TO SIGNAL PROCESSING</a:t>
            </a:r>
            <a:endParaRPr lang="en-US" sz="8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4"/>
              <p:cNvSpPr txBox="1">
                <a:spLocks noChangeArrowheads="1"/>
              </p:cNvSpPr>
              <p:nvPr/>
            </p:nvSpPr>
            <p:spPr bwMode="auto">
              <a:xfrm>
                <a:off x="1752600" y="1676400"/>
                <a:ext cx="5715000" cy="47244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 algn="just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100" smtClean="0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tr-TR" sz="2100" i="0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  <m:t>P</m:t>
                          </m:r>
                        </m:e>
                        <m:sub>
                          <m:r>
                            <a:rPr lang="tr-TR" sz="2100" i="0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</m:sSub>
                      <m:r>
                        <a:rPr lang="tr-TR" sz="2100" i="0">
                          <a:solidFill>
                            <a:srgbClr val="292929"/>
                          </a:solidFill>
                          <a:latin typeface="Cambria Math"/>
                          <a:ea typeface="Cambria Math"/>
                        </a:rPr>
                        <m:t>≜</m:t>
                      </m:r>
                      <m:func>
                        <m:funcPr>
                          <m:ctrlPr>
                            <a:rPr lang="tr-TR" sz="2100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tr-TR" sz="2100">
                                  <a:solidFill>
                                    <a:srgbClr val="292929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tr-TR" sz="2100" i="0">
                                  <a:solidFill>
                                    <a:srgbClr val="292929"/>
                                  </a:solidFill>
                                  <a:latin typeface="Cambria Math"/>
                                  <a:ea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m:rPr>
                                  <m:sty m:val="p"/>
                                </m:rPr>
                                <a:rPr lang="tr-TR" sz="2100" b="0" i="0" smtClean="0">
                                  <a:solidFill>
                                    <a:srgbClr val="292929"/>
                                  </a:solidFill>
                                  <a:latin typeface="Cambria Math"/>
                                  <a:ea typeface="Cambria Math"/>
                                </a:rPr>
                                <m:t>N</m:t>
                              </m:r>
                              <m:r>
                                <a:rPr lang="tr-TR" sz="2100" i="0">
                                  <a:solidFill>
                                    <a:srgbClr val="292929"/>
                                  </a:solidFill>
                                  <a:latin typeface="Cambria Math"/>
                                  <a:ea typeface="Cambria Math"/>
                                </a:rPr>
                                <m:t>→</m:t>
                              </m:r>
                              <m:r>
                                <a:rPr lang="tr-TR" sz="2100" i="1" smtClean="0">
                                  <a:solidFill>
                                    <a:srgbClr val="292929"/>
                                  </a:solidFill>
                                  <a:latin typeface="Cambria Math"/>
                                  <a:ea typeface="Cambria Math"/>
                                </a:rPr>
                                <m:t>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tr-TR" sz="2100" smtClean="0">
                                  <a:solidFill>
                                    <a:srgbClr val="292929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tr-TR" sz="2100" b="0" i="0" smtClean="0">
                                  <a:solidFill>
                                    <a:srgbClr val="292929"/>
                                  </a:solidFill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tr-TR" sz="2100" b="0" i="0" smtClean="0">
                                  <a:solidFill>
                                    <a:srgbClr val="292929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  <m:r>
                                <m:rPr>
                                  <m:sty m:val="p"/>
                                </m:rPr>
                                <a:rPr lang="tr-TR" sz="2100" b="0" i="0" smtClean="0">
                                  <a:solidFill>
                                    <a:srgbClr val="292929"/>
                                  </a:solidFill>
                                  <a:latin typeface="Cambria Math"/>
                                  <a:ea typeface="Cambria Math"/>
                                </a:rPr>
                                <m:t>N</m:t>
                              </m:r>
                              <m:r>
                                <a:rPr lang="tr-TR" sz="2100" b="0" i="0" smtClean="0">
                                  <a:solidFill>
                                    <a:srgbClr val="292929"/>
                                  </a:solidFill>
                                  <a:latin typeface="Cambria Math"/>
                                  <a:ea typeface="Cambria Math"/>
                                </a:rPr>
                                <m:t>+1</m:t>
                              </m:r>
                            </m:den>
                          </m:f>
                          <m:nary>
                            <m:naryPr>
                              <m:chr m:val="∑"/>
                              <m:ctrlPr>
                                <a:rPr lang="tr-TR" sz="2100">
                                  <a:solidFill>
                                    <a:srgbClr val="292929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sty m:val="p"/>
                                  <m:brk m:alnAt="23"/>
                                </m:rPr>
                                <a:rPr lang="tr-TR" sz="2100" i="0">
                                  <a:solidFill>
                                    <a:srgbClr val="292929"/>
                                  </a:solidFill>
                                  <a:latin typeface="Cambria Math"/>
                                  <a:ea typeface="Cambria Math"/>
                                </a:rPr>
                                <m:t>n</m:t>
                              </m:r>
                              <m:r>
                                <a:rPr lang="tr-TR" sz="2100" i="0">
                                  <a:solidFill>
                                    <a:srgbClr val="292929"/>
                                  </a:solidFill>
                                  <a:latin typeface="Cambria Math"/>
                                  <a:ea typeface="Cambria Math"/>
                                </a:rPr>
                                <m:t>=−</m:t>
                              </m:r>
                              <m:r>
                                <m:rPr>
                                  <m:sty m:val="p"/>
                                </m:rPr>
                                <a:rPr lang="tr-TR" sz="2100" i="0">
                                  <a:solidFill>
                                    <a:srgbClr val="292929"/>
                                  </a:solidFill>
                                  <a:latin typeface="Cambria Math"/>
                                  <a:ea typeface="Cambria Math"/>
                                </a:rPr>
                                <m:t>N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tr-TR" sz="2100" i="0">
                                  <a:solidFill>
                                    <a:srgbClr val="292929"/>
                                  </a:solidFill>
                                  <a:latin typeface="Cambria Math"/>
                                  <a:ea typeface="Cambria Math"/>
                                </a:rPr>
                                <m:t>N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tr-TR" sz="2100">
                                      <a:solidFill>
                                        <a:srgbClr val="292929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tr-TR" sz="2100">
                                          <a:solidFill>
                                            <a:srgbClr val="292929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tr-TR" sz="2100" i="0">
                                          <a:solidFill>
                                            <a:srgbClr val="292929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x</m:t>
                                      </m:r>
                                      <m:r>
                                        <a:rPr lang="tr-TR" sz="2100" i="0">
                                          <a:solidFill>
                                            <a:srgbClr val="292929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[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tr-TR" sz="2100" i="0">
                                          <a:solidFill>
                                            <a:srgbClr val="292929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n</m:t>
                                      </m:r>
                                      <m:r>
                                        <a:rPr lang="tr-TR" sz="2100" i="0">
                                          <a:solidFill>
                                            <a:srgbClr val="292929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]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tr-TR" sz="2100" i="0">
                                      <a:solidFill>
                                        <a:srgbClr val="292929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func>
                    </m:oMath>
                  </m:oMathPara>
                </a14:m>
                <a:endParaRPr lang="tr-TR" sz="2100" dirty="0" smtClean="0">
                  <a:solidFill>
                    <a:srgbClr val="292929"/>
                  </a:solidFill>
                </a:endParaRPr>
              </a:p>
              <a:p>
                <a:pPr marL="0" indent="0" algn="just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tr-TR" sz="2100" b="0" i="1" smtClean="0">
                          <a:solidFill>
                            <a:srgbClr val="292929"/>
                          </a:solidFill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tr-TR" sz="2100" b="0" i="1" smtClean="0">
                              <a:solidFill>
                                <a:srgbClr val="292929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tr-TR" sz="2100" b="0" i="1" smtClean="0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tr-TR" sz="2100" b="0" i="0" smtClean="0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tr-TR" sz="2100" b="0" i="1" smtClean="0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  <m:t>𝑁</m:t>
                              </m:r>
                              <m:r>
                                <a:rPr lang="tr-TR" sz="2100" b="0" i="1" smtClean="0">
                                  <a:solidFill>
                                    <a:srgbClr val="292929"/>
                                  </a:solidFill>
                                  <a:latin typeface="Cambria Math"/>
                                  <a:ea typeface="Cambria Math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tr-TR" sz="2100" i="1">
                                  <a:solidFill>
                                    <a:srgbClr val="292929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tr-TR" sz="2100">
                                  <a:solidFill>
                                    <a:srgbClr val="292929"/>
                                  </a:solidFill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tr-TR" sz="2100">
                                  <a:solidFill>
                                    <a:srgbClr val="292929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  <m:r>
                                <m:rPr>
                                  <m:sty m:val="p"/>
                                </m:rPr>
                                <a:rPr lang="tr-TR" sz="2100">
                                  <a:solidFill>
                                    <a:srgbClr val="292929"/>
                                  </a:solidFill>
                                  <a:latin typeface="Cambria Math"/>
                                  <a:ea typeface="Cambria Math"/>
                                </a:rPr>
                                <m:t>N</m:t>
                              </m:r>
                              <m:r>
                                <a:rPr lang="tr-TR" sz="2100">
                                  <a:solidFill>
                                    <a:srgbClr val="292929"/>
                                  </a:solidFill>
                                  <a:latin typeface="Cambria Math"/>
                                  <a:ea typeface="Cambria Math"/>
                                </a:rPr>
                                <m:t>+1</m:t>
                              </m:r>
                            </m:den>
                          </m:f>
                          <m:d>
                            <m:dPr>
                              <m:ctrlPr>
                                <a:rPr lang="tr-TR" sz="2100" b="0" i="1" smtClean="0">
                                  <a:solidFill>
                                    <a:srgbClr val="292929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tr-TR" sz="2100" b="0" i="1" smtClean="0">
                                  <a:solidFill>
                                    <a:srgbClr val="292929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  <m:r>
                                <a:rPr lang="tr-TR" sz="2100" b="0" i="1" smtClean="0">
                                  <a:solidFill>
                                    <a:srgbClr val="292929"/>
                                  </a:solidFill>
                                  <a:latin typeface="Cambria Math"/>
                                  <a:ea typeface="Cambria Math"/>
                                </a:rPr>
                                <m:t>𝑁</m:t>
                              </m:r>
                              <m:r>
                                <a:rPr lang="tr-TR" sz="2100" b="0" i="1" smtClean="0">
                                  <a:solidFill>
                                    <a:srgbClr val="292929"/>
                                  </a:solidFill>
                                  <a:latin typeface="Cambria Math"/>
                                  <a:ea typeface="Cambria Math"/>
                                </a:rPr>
                                <m:t>+1</m:t>
                              </m:r>
                            </m:e>
                          </m:d>
                          <m:sSup>
                            <m:sSupPr>
                              <m:ctrlPr>
                                <a:rPr lang="tr-TR" sz="2100" b="0" i="1" smtClean="0">
                                  <a:solidFill>
                                    <a:srgbClr val="292929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tr-TR" sz="2100" b="0" i="1" smtClean="0">
                                  <a:solidFill>
                                    <a:srgbClr val="292929"/>
                                  </a:solidFill>
                                  <a:latin typeface="Cambria Math"/>
                                  <a:ea typeface="Cambria Math"/>
                                </a:rPr>
                                <m:t>4</m:t>
                              </m:r>
                            </m:e>
                            <m:sup>
                              <m:r>
                                <a:rPr lang="tr-TR" sz="2100" b="0" i="1" smtClean="0">
                                  <a:solidFill>
                                    <a:srgbClr val="292929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sz="2100" b="0" i="1" smtClean="0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  <m:t>=</m:t>
                          </m:r>
                          <m:func>
                            <m:funcPr>
                              <m:ctrlPr>
                                <a:rPr lang="tr-TR" sz="2100" b="0" i="1" smtClean="0">
                                  <a:solidFill>
                                    <a:srgbClr val="292929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tr-TR" sz="2100" b="0" i="1" smtClean="0">
                                      <a:solidFill>
                                        <a:srgbClr val="292929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tr-TR" sz="2100" b="0" i="0" smtClean="0">
                                      <a:solidFill>
                                        <a:srgbClr val="292929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lim</m:t>
                                  </m:r>
                                </m:e>
                                <m:lim>
                                  <m:r>
                                    <a:rPr lang="tr-TR" sz="2100" b="0" i="1" smtClean="0">
                                      <a:solidFill>
                                        <a:srgbClr val="292929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𝑁</m:t>
                                  </m:r>
                                  <m:r>
                                    <a:rPr lang="tr-TR" sz="2100" b="0" i="1" smtClean="0">
                                      <a:solidFill>
                                        <a:srgbClr val="292929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→∞</m:t>
                                  </m:r>
                                </m:lim>
                              </m:limLow>
                            </m:fName>
                            <m:e>
                              <m:r>
                                <a:rPr lang="tr-TR" sz="2100" b="0" i="1" smtClean="0">
                                  <a:solidFill>
                                    <a:srgbClr val="292929"/>
                                  </a:solidFill>
                                  <a:latin typeface="Cambria Math"/>
                                  <a:ea typeface="Cambria Math"/>
                                </a:rPr>
                                <m:t>16</m:t>
                              </m:r>
                            </m:e>
                          </m:func>
                          <m:r>
                            <a:rPr lang="tr-TR" sz="2100" b="0" i="1" smtClean="0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  <m:t>=16&lt;∞</m:t>
                          </m:r>
                        </m:e>
                      </m:func>
                    </m:oMath>
                  </m:oMathPara>
                </a14:m>
                <a:endParaRPr lang="tr-TR" sz="2100" dirty="0" smtClean="0">
                  <a:solidFill>
                    <a:srgbClr val="292929"/>
                  </a:solidFill>
                </a:endParaRPr>
              </a:p>
              <a:p>
                <a:pPr marL="0" indent="0" algn="just" eaLnBrk="1" hangingPunct="1">
                  <a:buNone/>
                </a:pPr>
                <a:r>
                  <a:rPr lang="tr-TR" sz="2100" dirty="0" smtClean="0">
                    <a:solidFill>
                      <a:srgbClr val="292929"/>
                    </a:solidFill>
                  </a:rPr>
                  <a:t>(Power signal)</a:t>
                </a:r>
              </a:p>
              <a:p>
                <a:pPr marL="0" indent="0" algn="just" eaLnBrk="1" hangingPunct="1">
                  <a:buNone/>
                </a:pPr>
                <a:endParaRPr lang="tr-TR" sz="2100" dirty="0">
                  <a:solidFill>
                    <a:srgbClr val="292929"/>
                  </a:solidFill>
                </a:endParaRPr>
              </a:p>
              <a:p>
                <a:pPr marL="0" indent="0" algn="just" eaLnBrk="1" hangingPunct="1">
                  <a:buNone/>
                </a:pPr>
                <a:r>
                  <a:rPr lang="tr-TR" sz="2100" dirty="0" smtClean="0">
                    <a:solidFill>
                      <a:srgbClr val="292929"/>
                    </a:solidFill>
                  </a:rPr>
                  <a:t>Note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tr-TR" sz="2100" i="1">
                            <a:solidFill>
                              <a:srgbClr val="292929"/>
                            </a:solidFill>
                            <a:latin typeface="Cambria Math"/>
                            <a:ea typeface="Cambria Math"/>
                          </a:rPr>
                        </m:ctrlPr>
                      </m:naryPr>
                      <m:sub>
                        <m:r>
                          <m:rPr>
                            <m:sty m:val="p"/>
                            <m:brk m:alnAt="23"/>
                          </m:rPr>
                          <a:rPr lang="tr-TR" sz="2100">
                            <a:solidFill>
                              <a:srgbClr val="292929"/>
                            </a:solidFill>
                            <a:latin typeface="Cambria Math"/>
                            <a:ea typeface="Cambria Math"/>
                          </a:rPr>
                          <m:t>n</m:t>
                        </m:r>
                        <m:r>
                          <a:rPr lang="tr-TR" sz="2100">
                            <a:solidFill>
                              <a:srgbClr val="292929"/>
                            </a:solidFill>
                            <a:latin typeface="Cambria Math"/>
                            <a:ea typeface="Cambria Math"/>
                          </a:rPr>
                          <m:t>=−</m:t>
                        </m:r>
                        <m:r>
                          <a:rPr lang="tr-TR" sz="2100" i="1" smtClean="0">
                            <a:solidFill>
                              <a:srgbClr val="292929"/>
                            </a:solidFill>
                            <a:latin typeface="Cambria Math"/>
                            <a:ea typeface="Cambria Math"/>
                          </a:rPr>
                          <m:t>∞∞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tr-TR" sz="2100" i="1">
                                <a:solidFill>
                                  <a:srgbClr val="292929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tr-TR" sz="2100" b="0" i="1" smtClean="0">
                                <a:solidFill>
                                  <a:srgbClr val="292929"/>
                                </a:solidFill>
                                <a:latin typeface="Cambria Math"/>
                                <a:ea typeface="Cambria Math"/>
                              </a:rPr>
                              <m:t>4</m:t>
                            </m:r>
                          </m:e>
                          <m:sup>
                            <m:r>
                              <a:rPr lang="tr-TR" sz="2100">
                                <a:solidFill>
                                  <a:srgbClr val="292929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e>
                    </m:nary>
                    <m:r>
                      <a:rPr lang="tr-TR" sz="2100" i="1" smtClean="0">
                        <a:solidFill>
                          <a:srgbClr val="292929"/>
                        </a:solidFill>
                        <a:latin typeface="Cambria Math"/>
                        <a:ea typeface="Cambria Math"/>
                      </a:rPr>
                      <m:t>→∞</m:t>
                    </m:r>
                    <m:r>
                      <a:rPr lang="tr-TR" sz="2100" b="0" i="1" smtClean="0">
                        <a:solidFill>
                          <a:srgbClr val="292929"/>
                        </a:solidFill>
                        <a:latin typeface="Cambria Math"/>
                        <a:ea typeface="Cambria Math"/>
                      </a:rPr>
                      <m:t>.16→∞</m:t>
                    </m:r>
                  </m:oMath>
                </a14:m>
                <a:r>
                  <a:rPr lang="tr-TR" sz="2100" dirty="0" smtClean="0">
                    <a:solidFill>
                      <a:srgbClr val="292929"/>
                    </a:solidFill>
                  </a:rPr>
                  <a:t> (infinite total energy)</a:t>
                </a:r>
              </a:p>
              <a:p>
                <a:pPr marL="0" indent="0" algn="just" eaLnBrk="1" hangingPunct="1">
                  <a:buNone/>
                </a:pPr>
                <a:r>
                  <a:rPr lang="tr-TR" sz="2100" dirty="0" smtClean="0">
                    <a:solidFill>
                      <a:srgbClr val="292929"/>
                    </a:solidFill>
                  </a:rPr>
                  <a:t>For some signals </a:t>
                </a:r>
                <a:r>
                  <a:rPr lang="tr-TR" sz="2100" dirty="0">
                    <a:solidFill>
                      <a:srgbClr val="FF0000"/>
                    </a:solidFill>
                  </a:rPr>
                  <a:t>both E</a:t>
                </a:r>
                <a:r>
                  <a:rPr lang="tr-TR" sz="2100" baseline="-25000" dirty="0">
                    <a:solidFill>
                      <a:srgbClr val="FF0000"/>
                    </a:solidFill>
                  </a:rPr>
                  <a:t>∞</a:t>
                </a:r>
                <a:r>
                  <a:rPr lang="tr-TR" sz="2100" dirty="0">
                    <a:solidFill>
                      <a:srgbClr val="292929"/>
                    </a:solidFill>
                  </a:rPr>
                  <a:t> and </a:t>
                </a:r>
                <a:r>
                  <a:rPr lang="tr-TR" sz="2100" dirty="0">
                    <a:solidFill>
                      <a:srgbClr val="FF0000"/>
                    </a:solidFill>
                  </a:rPr>
                  <a:t>P</a:t>
                </a:r>
                <a:r>
                  <a:rPr lang="tr-TR" sz="2100" baseline="-25000" dirty="0">
                    <a:solidFill>
                      <a:srgbClr val="FF0000"/>
                    </a:solidFill>
                  </a:rPr>
                  <a:t>∞</a:t>
                </a:r>
                <a:r>
                  <a:rPr lang="tr-TR" sz="2100" dirty="0">
                    <a:solidFill>
                      <a:srgbClr val="292929"/>
                    </a:solidFill>
                  </a:rPr>
                  <a:t> </a:t>
                </a:r>
                <a:r>
                  <a:rPr lang="tr-TR" sz="2100" dirty="0">
                    <a:solidFill>
                      <a:srgbClr val="FF0000"/>
                    </a:solidFill>
                  </a:rPr>
                  <a:t>could be infinite</a:t>
                </a:r>
                <a:r>
                  <a:rPr lang="tr-TR" sz="2100" dirty="0">
                    <a:solidFill>
                      <a:srgbClr val="292929"/>
                    </a:solidFill>
                  </a:rPr>
                  <a:t> (</a:t>
                </a:r>
                <a:r>
                  <a:rPr lang="tr-TR" sz="2100" dirty="0">
                    <a:solidFill>
                      <a:srgbClr val="292929"/>
                    </a:solidFill>
                  </a:rPr>
                  <a:t>E</a:t>
                </a:r>
                <a:r>
                  <a:rPr lang="tr-TR" sz="2100" baseline="-25000" dirty="0">
                    <a:solidFill>
                      <a:srgbClr val="292929"/>
                    </a:solidFill>
                  </a:rPr>
                  <a:t>∞</a:t>
                </a:r>
                <a:r>
                  <a:rPr lang="tr-TR" sz="2100" dirty="0">
                    <a:solidFill>
                      <a:srgbClr val="292929"/>
                    </a:solidFill>
                  </a:rPr>
                  <a:t> and P</a:t>
                </a:r>
                <a:r>
                  <a:rPr lang="tr-TR" sz="2100" baseline="-25000" dirty="0" smtClean="0">
                    <a:solidFill>
                      <a:srgbClr val="292929"/>
                    </a:solidFill>
                  </a:rPr>
                  <a:t>∞</a:t>
                </a:r>
                <a:r>
                  <a:rPr lang="tr-TR" sz="2100" dirty="0" smtClean="0">
                    <a:solidFill>
                      <a:srgbClr val="292929"/>
                    </a:solidFill>
                  </a:rPr>
                  <a:t>). </a:t>
                </a:r>
                <a:r>
                  <a:rPr lang="tr-TR" sz="2100" dirty="0">
                    <a:solidFill>
                      <a:srgbClr val="292929"/>
                    </a:solidFill>
                  </a:rPr>
                  <a:t>Such signals are neither power nor energy signals. </a:t>
                </a:r>
              </a:p>
              <a:p>
                <a:pPr marL="0" indent="0" algn="just" eaLnBrk="1" hangingPunct="1">
                  <a:buNone/>
                </a:pPr>
                <a:endParaRPr lang="tr-TR" sz="2100" dirty="0">
                  <a:solidFill>
                    <a:srgbClr val="292929"/>
                  </a:solidFill>
                </a:endParaRPr>
              </a:p>
              <a:p>
                <a:pPr marL="0" indent="0" algn="just" eaLnBrk="1" hangingPunct="1">
                  <a:buNone/>
                </a:pPr>
                <a:endParaRPr lang="tr-TR" sz="2100" dirty="0" smtClean="0">
                  <a:solidFill>
                    <a:srgbClr val="292929"/>
                  </a:solidFill>
                </a:endParaRPr>
              </a:p>
              <a:p>
                <a:pPr marL="0" indent="0" algn="ctr" eaLnBrk="1" hangingPunct="1">
                  <a:buNone/>
                </a:pPr>
                <a:endParaRPr lang="tr-TR" sz="2100" dirty="0">
                  <a:solidFill>
                    <a:srgbClr val="292929"/>
                  </a:solidFill>
                </a:endParaRPr>
              </a:p>
              <a:p>
                <a:pPr marL="0" indent="0" algn="just" eaLnBrk="1" hangingPunct="1">
                  <a:buNone/>
                </a:pPr>
                <a:endParaRPr lang="tr-TR" sz="2100" dirty="0" smtClean="0">
                  <a:solidFill>
                    <a:srgbClr val="292929"/>
                  </a:solidFill>
                </a:endParaRPr>
              </a:p>
            </p:txBody>
          </p:sp>
        </mc:Choice>
        <mc:Fallback>
          <p:sp>
            <p:nvSpPr>
              <p:cNvPr id="4" name="Rectangle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52600" y="1676400"/>
                <a:ext cx="5715000" cy="4724400"/>
              </a:xfrm>
              <a:prstGeom prst="rect">
                <a:avLst/>
              </a:prstGeom>
              <a:blipFill rotWithShape="1">
                <a:blip r:embed="rId2"/>
                <a:stretch>
                  <a:fillRect l="-1281" r="-128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112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533400" y="6611938"/>
            <a:ext cx="8610600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000" dirty="0">
                <a:solidFill>
                  <a:schemeClr val="bg1"/>
                </a:solidFill>
              </a:rPr>
              <a:t>Copyright 20</a:t>
            </a:r>
            <a:r>
              <a:rPr lang="tr-TR" sz="1000" dirty="0">
                <a:solidFill>
                  <a:schemeClr val="bg1"/>
                </a:solidFill>
              </a:rPr>
              <a:t>12</a:t>
            </a:r>
            <a:r>
              <a:rPr lang="en-US" sz="1000" dirty="0">
                <a:solidFill>
                  <a:schemeClr val="bg1"/>
                </a:solidFill>
              </a:rPr>
              <a:t> | </a:t>
            </a:r>
            <a:r>
              <a:rPr lang="tr-TR" sz="1000" dirty="0">
                <a:solidFill>
                  <a:schemeClr val="bg1"/>
                </a:solidFill>
              </a:rPr>
              <a:t>Instructor: Dr. Gülden Köktürk</a:t>
            </a:r>
            <a:r>
              <a:rPr lang="en-US" sz="1000" dirty="0">
                <a:solidFill>
                  <a:schemeClr val="bg1"/>
                </a:solidFill>
              </a:rPr>
              <a:t> | </a:t>
            </a:r>
            <a:r>
              <a:rPr lang="tr-TR" sz="1000" dirty="0">
                <a:solidFill>
                  <a:schemeClr val="bg1"/>
                </a:solidFill>
              </a:rPr>
              <a:t>EED1004-INTRODUCTION TO SIGNAL PROCESSING</a:t>
            </a:r>
            <a:endParaRPr lang="en-US" sz="8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34"/>
              <p:cNvSpPr txBox="1">
                <a:spLocks noChangeArrowheads="1"/>
              </p:cNvSpPr>
              <p:nvPr/>
            </p:nvSpPr>
            <p:spPr bwMode="auto">
              <a:xfrm>
                <a:off x="1752600" y="1676400"/>
                <a:ext cx="6019800" cy="47244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 algn="just" eaLnBrk="1" hangingPunct="1">
                  <a:buNone/>
                </a:pPr>
                <a:r>
                  <a:rPr lang="tr-TR" sz="2100" dirty="0" smtClean="0">
                    <a:solidFill>
                      <a:srgbClr val="292929"/>
                    </a:solidFill>
                  </a:rPr>
                  <a:t>Example: x(t)=t</a:t>
                </a:r>
              </a:p>
              <a:p>
                <a:pPr marL="0" indent="0" algn="just" eaLnBrk="1" hangingPunct="1">
                  <a:buNone/>
                </a:pPr>
                <a:endParaRPr lang="tr-TR" sz="2100" dirty="0" smtClean="0">
                  <a:solidFill>
                    <a:srgbClr val="292929"/>
                  </a:solidFill>
                </a:endParaRPr>
              </a:p>
              <a:p>
                <a:pPr marL="0" indent="0" algn="just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100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tr-TR" sz="2100" i="0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  <m:t>P</m:t>
                          </m:r>
                        </m:e>
                        <m:sub>
                          <m:r>
                            <a:rPr lang="tr-TR" sz="2100" i="0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</m:sSub>
                      <m:r>
                        <a:rPr lang="tr-TR" sz="2100" i="0">
                          <a:solidFill>
                            <a:srgbClr val="292929"/>
                          </a:solidFill>
                          <a:latin typeface="Cambria Math"/>
                          <a:ea typeface="Cambria Math"/>
                        </a:rPr>
                        <m:t>≜</m:t>
                      </m:r>
                      <m:func>
                        <m:funcPr>
                          <m:ctrlPr>
                            <a:rPr lang="tr-TR" sz="2100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tr-TR" sz="2100">
                                  <a:solidFill>
                                    <a:srgbClr val="292929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tr-TR" sz="2100" i="0">
                                  <a:solidFill>
                                    <a:srgbClr val="292929"/>
                                  </a:solidFill>
                                  <a:latin typeface="Cambria Math"/>
                                  <a:ea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m:rPr>
                                  <m:sty m:val="p"/>
                                </m:rPr>
                                <a:rPr lang="tr-TR" sz="2100" i="0">
                                  <a:solidFill>
                                    <a:srgbClr val="292929"/>
                                  </a:solidFill>
                                  <a:latin typeface="Cambria Math"/>
                                  <a:ea typeface="Cambria Math"/>
                                </a:rPr>
                                <m:t>T</m:t>
                              </m:r>
                              <m:r>
                                <a:rPr lang="tr-TR" sz="2100" i="0">
                                  <a:solidFill>
                                    <a:srgbClr val="292929"/>
                                  </a:solidFill>
                                  <a:latin typeface="Cambria Math"/>
                                  <a:ea typeface="Cambria Math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tr-TR" sz="2100">
                                  <a:solidFill>
                                    <a:srgbClr val="292929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tr-TR" sz="2100" i="0">
                                  <a:solidFill>
                                    <a:srgbClr val="292929"/>
                                  </a:solidFill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tr-TR" sz="2100" i="0">
                                  <a:solidFill>
                                    <a:srgbClr val="292929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  <m:r>
                                <m:rPr>
                                  <m:sty m:val="p"/>
                                </m:rPr>
                                <a:rPr lang="tr-TR" sz="2100" i="0">
                                  <a:solidFill>
                                    <a:srgbClr val="292929"/>
                                  </a:solidFill>
                                  <a:latin typeface="Cambria Math"/>
                                  <a:ea typeface="Cambria Math"/>
                                </a:rPr>
                                <m:t>T</m:t>
                              </m:r>
                            </m:den>
                          </m:f>
                          <m:nary>
                            <m:naryPr>
                              <m:limLoc m:val="undOvr"/>
                              <m:ctrlPr>
                                <a:rPr lang="tr-TR" sz="2100">
                                  <a:solidFill>
                                    <a:srgbClr val="292929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4"/>
                                </m:rPr>
                                <a:rPr lang="tr-TR" sz="2100" i="0">
                                  <a:solidFill>
                                    <a:srgbClr val="292929"/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tr-TR" sz="2100" i="0">
                                  <a:solidFill>
                                    <a:srgbClr val="292929"/>
                                  </a:solidFill>
                                  <a:latin typeface="Cambria Math"/>
                                  <a:ea typeface="Cambria Math"/>
                                </a:rPr>
                                <m:t>T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tr-TR" sz="2100" i="0">
                                  <a:solidFill>
                                    <a:srgbClr val="292929"/>
                                  </a:solidFill>
                                  <a:latin typeface="Cambria Math"/>
                                  <a:ea typeface="Cambria Math"/>
                                </a:rPr>
                                <m:t>T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tr-TR" sz="2100">
                                      <a:solidFill>
                                        <a:srgbClr val="292929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tr-TR" sz="2100" b="0" i="0" smtClean="0">
                                      <a:solidFill>
                                        <a:srgbClr val="292929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t</m:t>
                                  </m:r>
                                </m:e>
                                <m:sup>
                                  <m:r>
                                    <a:rPr lang="tr-TR" sz="2100" i="0">
                                      <a:solidFill>
                                        <a:srgbClr val="292929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m:rPr>
                                  <m:sty m:val="p"/>
                                </m:rPr>
                                <a:rPr lang="tr-TR" sz="2100" i="0">
                                  <a:solidFill>
                                    <a:srgbClr val="292929"/>
                                  </a:solidFill>
                                  <a:latin typeface="Cambria Math"/>
                                  <a:ea typeface="Cambria Math"/>
                                </a:rPr>
                                <m:t>dt</m:t>
                              </m:r>
                              <m:r>
                                <a:rPr lang="tr-TR" sz="2100" b="0" i="0" smtClean="0">
                                  <a:solidFill>
                                    <a:srgbClr val="292929"/>
                                  </a:solidFill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func>
                                <m:funcPr>
                                  <m:ctrlPr>
                                    <a:rPr lang="tr-TR" sz="2100">
                                      <a:solidFill>
                                        <a:srgbClr val="292929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funcPr>
                                <m:fName>
                                  <m:limLow>
                                    <m:limLowPr>
                                      <m:ctrlPr>
                                        <a:rPr lang="tr-TR" sz="2100">
                                          <a:solidFill>
                                            <a:srgbClr val="292929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limLow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tr-TR" sz="2100" i="0">
                                          <a:solidFill>
                                            <a:srgbClr val="292929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lim</m:t>
                                      </m:r>
                                    </m:e>
                                    <m:lim>
                                      <m:r>
                                        <m:rPr>
                                          <m:sty m:val="p"/>
                                        </m:rPr>
                                        <a:rPr lang="tr-TR" sz="2100" i="0">
                                          <a:solidFill>
                                            <a:srgbClr val="292929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T</m:t>
                                      </m:r>
                                      <m:r>
                                        <a:rPr lang="tr-TR" sz="2100" i="0">
                                          <a:solidFill>
                                            <a:srgbClr val="292929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→∞</m:t>
                                      </m:r>
                                    </m:lim>
                                  </m:limLow>
                                </m:fName>
                                <m:e>
                                  <m:f>
                                    <m:fPr>
                                      <m:ctrlPr>
                                        <a:rPr lang="tr-TR" sz="2100">
                                          <a:solidFill>
                                            <a:srgbClr val="292929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tr-TR" sz="2100" i="0">
                                          <a:solidFill>
                                            <a:srgbClr val="292929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tr-TR" sz="2100" i="0">
                                          <a:solidFill>
                                            <a:srgbClr val="292929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tr-TR" sz="2100" i="0">
                                          <a:solidFill>
                                            <a:srgbClr val="292929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T</m:t>
                                      </m:r>
                                    </m:den>
                                  </m:f>
                                  <m:f>
                                    <m:fPr>
                                      <m:ctrlPr>
                                        <a:rPr lang="tr-TR" sz="2100" smtClean="0">
                                          <a:solidFill>
                                            <a:srgbClr val="292929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tr-TR" sz="2100" smtClean="0">
                                              <a:solidFill>
                                                <a:srgbClr val="292929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tr-TR" sz="2100" b="0" i="0" smtClean="0">
                                              <a:solidFill>
                                                <a:srgbClr val="292929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T</m:t>
                                          </m:r>
                                        </m:e>
                                        <m:sup>
                                          <m:r>
                                            <a:rPr lang="tr-TR" sz="2100" b="0" i="0" smtClean="0">
                                              <a:solidFill>
                                                <a:srgbClr val="292929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3</m:t>
                                          </m:r>
                                        </m:sup>
                                      </m:sSup>
                                      <m:r>
                                        <a:rPr lang="tr-TR" sz="2100" b="0" i="0" smtClean="0">
                                          <a:solidFill>
                                            <a:srgbClr val="292929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+</m:t>
                                      </m:r>
                                      <m:sSup>
                                        <m:sSupPr>
                                          <m:ctrlPr>
                                            <a:rPr lang="tr-TR" sz="2100" b="0" smtClean="0">
                                              <a:solidFill>
                                                <a:srgbClr val="292929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tr-TR" sz="2100" b="0" i="0" smtClean="0">
                                              <a:solidFill>
                                                <a:srgbClr val="292929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T</m:t>
                                          </m:r>
                                        </m:e>
                                        <m:sup>
                                          <m:r>
                                            <a:rPr lang="tr-TR" sz="2100" b="0" i="0" smtClean="0">
                                              <a:solidFill>
                                                <a:srgbClr val="292929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3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tr-TR" sz="2100" b="0" i="0" smtClean="0">
                                          <a:solidFill>
                                            <a:srgbClr val="292929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3(2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tr-TR" sz="2100" b="0" i="0" smtClean="0">
                                          <a:solidFill>
                                            <a:srgbClr val="292929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T</m:t>
                                      </m:r>
                                      <m:r>
                                        <a:rPr lang="tr-TR" sz="2100" b="0" i="0" smtClean="0">
                                          <a:solidFill>
                                            <a:srgbClr val="292929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)</m:t>
                                      </m:r>
                                    </m:den>
                                  </m:f>
                                  <m:r>
                                    <a:rPr lang="tr-TR" sz="2100" b="0" i="0" smtClean="0">
                                      <a:solidFill>
                                        <a:srgbClr val="292929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=</m:t>
                                  </m:r>
                                  <m:func>
                                    <m:funcPr>
                                      <m:ctrlPr>
                                        <a:rPr lang="tr-TR" sz="2100" b="0" smtClean="0">
                                          <a:solidFill>
                                            <a:srgbClr val="292929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funcPr>
                                    <m:fName>
                                      <m:limLow>
                                        <m:limLowPr>
                                          <m:ctrlPr>
                                            <a:rPr lang="tr-TR" sz="2100" b="0" smtClean="0">
                                              <a:solidFill>
                                                <a:srgbClr val="292929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limLow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tr-TR" sz="2100" b="0" i="0" smtClean="0">
                                              <a:solidFill>
                                                <a:srgbClr val="292929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lim</m:t>
                                          </m:r>
                                        </m:e>
                                        <m:lim>
                                          <m:r>
                                            <m:rPr>
                                              <m:sty m:val="p"/>
                                            </m:rPr>
                                            <a:rPr lang="tr-TR" sz="2100" b="0" i="0" smtClean="0">
                                              <a:solidFill>
                                                <a:srgbClr val="292929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T</m:t>
                                          </m:r>
                                          <m:r>
                                            <a:rPr lang="tr-TR" sz="2100" b="0" i="0" smtClean="0">
                                              <a:solidFill>
                                                <a:srgbClr val="292929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→∞</m:t>
                                          </m:r>
                                        </m:lim>
                                      </m:limLow>
                                    </m:fName>
                                    <m:e>
                                      <m:f>
                                        <m:fPr>
                                          <m:ctrlPr>
                                            <a:rPr lang="tr-TR" sz="2100" b="0" smtClean="0">
                                              <a:solidFill>
                                                <a:srgbClr val="292929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fPr>
                                        <m:num>
                                          <m:sSup>
                                            <m:sSupPr>
                                              <m:ctrlPr>
                                                <a:rPr lang="tr-TR" sz="2100" b="0" smtClean="0">
                                                  <a:solidFill>
                                                    <a:srgbClr val="292929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tr-TR" sz="2100" b="0" i="0" smtClean="0">
                                                  <a:solidFill>
                                                    <a:srgbClr val="292929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  <m:t>T</m:t>
                                              </m:r>
                                            </m:e>
                                            <m:sup>
                                              <m:r>
                                                <a:rPr lang="tr-TR" sz="2100" b="0" i="0" smtClean="0">
                                                  <a:solidFill>
                                                    <a:srgbClr val="292929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  <m:t>3</m:t>
                                              </m:r>
                                            </m:sup>
                                          </m:sSup>
                                        </m:num>
                                        <m:den>
                                          <m:r>
                                            <a:rPr lang="tr-TR" sz="2100" b="0" i="0" smtClean="0">
                                              <a:solidFill>
                                                <a:srgbClr val="292929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3</m:t>
                                          </m:r>
                                        </m:den>
                                      </m:f>
                                    </m:e>
                                  </m:func>
                                </m:e>
                              </m:func>
                            </m:e>
                          </m:nary>
                        </m:e>
                      </m:func>
                    </m:oMath>
                  </m:oMathPara>
                </a14:m>
                <a:endParaRPr lang="tr-TR" sz="2100" dirty="0">
                  <a:solidFill>
                    <a:srgbClr val="292929"/>
                  </a:solidFill>
                </a:endParaRPr>
              </a:p>
              <a:p>
                <a:pPr marL="0" indent="0" algn="just" defTabSz="216000" eaLnBrk="1" hangingPunct="1">
                  <a:buNone/>
                </a:pPr>
                <a:r>
                  <a:rPr lang="tr-TR" sz="2100" dirty="0" smtClean="0">
                    <a:solidFill>
                      <a:srgbClr val="292929"/>
                    </a:solidFill>
                  </a:rPr>
                  <a:t>(infinite average power)</a:t>
                </a:r>
              </a:p>
              <a:p>
                <a:pPr marL="0" indent="0" algn="just" defTabSz="216000" eaLnBrk="1" hangingPunct="1">
                  <a:buNone/>
                </a:pPr>
                <a:endParaRPr lang="tr-TR" sz="2100" dirty="0">
                  <a:solidFill>
                    <a:srgbClr val="292929"/>
                  </a:solidFill>
                </a:endParaRPr>
              </a:p>
              <a:p>
                <a:pPr marL="0" indent="0" algn="just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100" i="1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tr-TR" sz="2100" b="0" i="0" smtClean="0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  <m:t>E</m:t>
                          </m:r>
                        </m:e>
                        <m:sub>
                          <m:r>
                            <a:rPr lang="tr-TR" sz="2100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</m:sSub>
                      <m:r>
                        <a:rPr lang="tr-TR" sz="2100">
                          <a:solidFill>
                            <a:srgbClr val="292929"/>
                          </a:solidFill>
                          <a:latin typeface="Cambria Math"/>
                          <a:ea typeface="Cambria Math"/>
                        </a:rPr>
                        <m:t>≜</m:t>
                      </m:r>
                      <m:func>
                        <m:funcPr>
                          <m:ctrlPr>
                            <a:rPr lang="tr-TR" sz="2100" i="1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tr-TR" sz="2100" i="1">
                                  <a:solidFill>
                                    <a:srgbClr val="292929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tr-TR" sz="2100">
                                  <a:solidFill>
                                    <a:srgbClr val="292929"/>
                                  </a:solidFill>
                                  <a:latin typeface="Cambria Math"/>
                                  <a:ea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m:rPr>
                                  <m:sty m:val="p"/>
                                </m:rPr>
                                <a:rPr lang="tr-TR" sz="2100">
                                  <a:solidFill>
                                    <a:srgbClr val="292929"/>
                                  </a:solidFill>
                                  <a:latin typeface="Cambria Math"/>
                                  <a:ea typeface="Cambria Math"/>
                                </a:rPr>
                                <m:t>T</m:t>
                              </m:r>
                              <m:r>
                                <a:rPr lang="tr-TR" sz="2100">
                                  <a:solidFill>
                                    <a:srgbClr val="292929"/>
                                  </a:solidFill>
                                  <a:latin typeface="Cambria Math"/>
                                  <a:ea typeface="Cambria Math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limLoc m:val="undOvr"/>
                              <m:ctrlPr>
                                <a:rPr lang="tr-TR" sz="2100" i="1">
                                  <a:solidFill>
                                    <a:srgbClr val="292929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4"/>
                                </m:rPr>
                                <a:rPr lang="tr-TR" sz="2100">
                                  <a:solidFill>
                                    <a:srgbClr val="292929"/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tr-TR" sz="2100">
                                  <a:solidFill>
                                    <a:srgbClr val="292929"/>
                                  </a:solidFill>
                                  <a:latin typeface="Cambria Math"/>
                                  <a:ea typeface="Cambria Math"/>
                                </a:rPr>
                                <m:t>T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tr-TR" sz="2100">
                                  <a:solidFill>
                                    <a:srgbClr val="292929"/>
                                  </a:solidFill>
                                  <a:latin typeface="Cambria Math"/>
                                  <a:ea typeface="Cambria Math"/>
                                </a:rPr>
                                <m:t>T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tr-TR" sz="2100" i="1">
                                      <a:solidFill>
                                        <a:srgbClr val="292929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tr-TR" sz="2100">
                                      <a:solidFill>
                                        <a:srgbClr val="292929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t</m:t>
                                  </m:r>
                                </m:e>
                                <m:sup>
                                  <m:r>
                                    <a:rPr lang="tr-TR" sz="2100">
                                      <a:solidFill>
                                        <a:srgbClr val="292929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m:rPr>
                                  <m:sty m:val="p"/>
                                </m:rPr>
                                <a:rPr lang="tr-TR" sz="2100">
                                  <a:solidFill>
                                    <a:srgbClr val="292929"/>
                                  </a:solidFill>
                                  <a:latin typeface="Cambria Math"/>
                                  <a:ea typeface="Cambria Math"/>
                                </a:rPr>
                                <m:t>dt</m:t>
                              </m:r>
                              <m:r>
                                <a:rPr lang="tr-TR" sz="2100">
                                  <a:solidFill>
                                    <a:srgbClr val="292929"/>
                                  </a:solidFill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func>
                                <m:funcPr>
                                  <m:ctrlPr>
                                    <a:rPr lang="tr-TR" sz="2100" i="1">
                                      <a:solidFill>
                                        <a:srgbClr val="292929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funcPr>
                                <m:fName>
                                  <m:limLow>
                                    <m:limLowPr>
                                      <m:ctrlPr>
                                        <a:rPr lang="tr-TR" sz="2100" i="1">
                                          <a:solidFill>
                                            <a:srgbClr val="292929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limLow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tr-TR" sz="2100">
                                          <a:solidFill>
                                            <a:srgbClr val="292929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lim</m:t>
                                      </m:r>
                                    </m:e>
                                    <m:lim>
                                      <m:r>
                                        <m:rPr>
                                          <m:sty m:val="p"/>
                                        </m:rPr>
                                        <a:rPr lang="tr-TR" sz="2100">
                                          <a:solidFill>
                                            <a:srgbClr val="292929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T</m:t>
                                      </m:r>
                                      <m:r>
                                        <a:rPr lang="tr-TR" sz="2100">
                                          <a:solidFill>
                                            <a:srgbClr val="292929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→∞</m:t>
                                      </m:r>
                                    </m:lim>
                                  </m:limLow>
                                </m:fName>
                                <m:e>
                                  <m:f>
                                    <m:fPr>
                                      <m:ctrlPr>
                                        <a:rPr lang="tr-TR" sz="2100" i="1">
                                          <a:solidFill>
                                            <a:srgbClr val="292929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tr-TR" sz="2100" b="0" i="1" smtClean="0">
                                          <a:solidFill>
                                            <a:srgbClr val="292929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  <m:sSup>
                                        <m:sSupPr>
                                          <m:ctrlPr>
                                            <a:rPr lang="tr-TR" sz="2100" i="1">
                                              <a:solidFill>
                                                <a:srgbClr val="292929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tr-TR" sz="2100">
                                              <a:solidFill>
                                                <a:srgbClr val="292929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T</m:t>
                                          </m:r>
                                        </m:e>
                                        <m:sup>
                                          <m:r>
                                            <a:rPr lang="tr-TR" sz="2100">
                                              <a:solidFill>
                                                <a:srgbClr val="292929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3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tr-TR" sz="2100">
                                          <a:solidFill>
                                            <a:srgbClr val="292929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3</m:t>
                                      </m:r>
                                    </m:den>
                                  </m:f>
                                  <m:r>
                                    <a:rPr lang="tr-TR" sz="2100" i="1" smtClean="0">
                                      <a:solidFill>
                                        <a:srgbClr val="292929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→∞</m:t>
                                  </m:r>
                                </m:e>
                              </m:func>
                            </m:e>
                          </m:nary>
                        </m:e>
                      </m:func>
                    </m:oMath>
                  </m:oMathPara>
                </a14:m>
                <a:endParaRPr lang="tr-TR" sz="2100" dirty="0" smtClean="0">
                  <a:solidFill>
                    <a:srgbClr val="292929"/>
                  </a:solidFill>
                </a:endParaRPr>
              </a:p>
              <a:p>
                <a:pPr marL="0" indent="0" algn="just" eaLnBrk="1" hangingPunct="1">
                  <a:buNone/>
                </a:pPr>
                <a:r>
                  <a:rPr lang="tr-TR" sz="2100" dirty="0" smtClean="0">
                    <a:solidFill>
                      <a:srgbClr val="292929"/>
                    </a:solidFill>
                  </a:rPr>
                  <a:t>(infinite total energy)</a:t>
                </a:r>
                <a:endParaRPr lang="tr-TR" sz="2100" dirty="0">
                  <a:solidFill>
                    <a:srgbClr val="292929"/>
                  </a:solidFill>
                </a:endParaRPr>
              </a:p>
              <a:p>
                <a:pPr marL="0" indent="0" algn="just" eaLnBrk="1" hangingPunct="1">
                  <a:buNone/>
                </a:pPr>
                <a:endParaRPr lang="tr-TR" sz="2100" dirty="0">
                  <a:solidFill>
                    <a:srgbClr val="292929"/>
                  </a:solidFill>
                </a:endParaRPr>
              </a:p>
              <a:p>
                <a:pPr marL="0" indent="0" algn="just" eaLnBrk="1" hangingPunct="1">
                  <a:buNone/>
                </a:pPr>
                <a:endParaRPr lang="tr-TR" sz="2100" dirty="0">
                  <a:solidFill>
                    <a:srgbClr val="292929"/>
                  </a:solidFill>
                </a:endParaRPr>
              </a:p>
              <a:p>
                <a:pPr marL="0" indent="0" algn="ctr" eaLnBrk="1" hangingPunct="1">
                  <a:buNone/>
                </a:pPr>
                <a:endParaRPr lang="tr-TR" sz="2100" u="sng" dirty="0">
                  <a:solidFill>
                    <a:srgbClr val="292929"/>
                  </a:solidFill>
                </a:endParaRPr>
              </a:p>
              <a:p>
                <a:pPr marL="0" indent="0" algn="just" eaLnBrk="1" hangingPunct="1">
                  <a:buNone/>
                </a:pPr>
                <a:endParaRPr lang="tr-TR" sz="2100" dirty="0" smtClean="0">
                  <a:solidFill>
                    <a:srgbClr val="292929"/>
                  </a:solidFill>
                </a:endParaRPr>
              </a:p>
              <a:p>
                <a:pPr marL="0" indent="0" algn="ctr" eaLnBrk="1" hangingPunct="1">
                  <a:buNone/>
                </a:pPr>
                <a:endParaRPr lang="tr-TR" sz="2100" dirty="0">
                  <a:solidFill>
                    <a:srgbClr val="292929"/>
                  </a:solidFill>
                </a:endParaRPr>
              </a:p>
              <a:p>
                <a:pPr marL="0" indent="0" algn="ctr" eaLnBrk="1" hangingPunct="1">
                  <a:buNone/>
                </a:pPr>
                <a:endParaRPr lang="tr-TR" sz="2100" dirty="0" smtClean="0">
                  <a:solidFill>
                    <a:srgbClr val="292929"/>
                  </a:solidFill>
                </a:endParaRPr>
              </a:p>
              <a:p>
                <a:pPr marL="0" indent="0" algn="ctr" eaLnBrk="1" hangingPunct="1">
                  <a:buNone/>
                </a:pPr>
                <a:endParaRPr lang="tr-TR" sz="2100" dirty="0">
                  <a:solidFill>
                    <a:srgbClr val="292929"/>
                  </a:solidFill>
                </a:endParaRPr>
              </a:p>
              <a:p>
                <a:pPr marL="0" indent="0" algn="ctr" eaLnBrk="1" hangingPunct="1">
                  <a:buNone/>
                </a:pPr>
                <a:endParaRPr lang="tr-TR" sz="2100" dirty="0" smtClean="0">
                  <a:solidFill>
                    <a:srgbClr val="292929"/>
                  </a:solidFill>
                </a:endParaRPr>
              </a:p>
              <a:p>
                <a:pPr marL="0" indent="0" algn="ctr" eaLnBrk="1" hangingPunct="1">
                  <a:buNone/>
                </a:pPr>
                <a:endParaRPr lang="tr-TR" sz="2100" dirty="0">
                  <a:solidFill>
                    <a:srgbClr val="292929"/>
                  </a:solidFill>
                </a:endParaRPr>
              </a:p>
              <a:p>
                <a:pPr marL="0" indent="0" algn="ctr" eaLnBrk="1" hangingPunct="1">
                  <a:buNone/>
                </a:pPr>
                <a:endParaRPr lang="tr-TR" sz="2100" dirty="0">
                  <a:solidFill>
                    <a:srgbClr val="292929"/>
                  </a:solidFill>
                </a:endParaRPr>
              </a:p>
              <a:p>
                <a:pPr marL="0" indent="0" algn="just" eaLnBrk="1" hangingPunct="1">
                  <a:buNone/>
                </a:pPr>
                <a:endParaRPr lang="tr-TR" sz="2100" dirty="0" smtClean="0">
                  <a:solidFill>
                    <a:srgbClr val="292929"/>
                  </a:solidFill>
                </a:endParaRPr>
              </a:p>
            </p:txBody>
          </p:sp>
        </mc:Choice>
        <mc:Fallback>
          <p:sp>
            <p:nvSpPr>
              <p:cNvPr id="3" name="Rectangle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52600" y="1676400"/>
                <a:ext cx="6019800" cy="4724400"/>
              </a:xfrm>
              <a:prstGeom prst="rect">
                <a:avLst/>
              </a:prstGeom>
              <a:blipFill rotWithShape="1">
                <a:blip r:embed="rId2"/>
                <a:stretch>
                  <a:fillRect l="-1216" t="-77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105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0">
      <a:dk1>
        <a:srgbClr val="777777"/>
      </a:dk1>
      <a:lt1>
        <a:srgbClr val="FFFFFF"/>
      </a:lt1>
      <a:dk2>
        <a:srgbClr val="686B5D"/>
      </a:dk2>
      <a:lt2>
        <a:srgbClr val="D1D1CB"/>
      </a:lt2>
      <a:accent1>
        <a:srgbClr val="909082"/>
      </a:accent1>
      <a:accent2>
        <a:srgbClr val="809EA8"/>
      </a:accent2>
      <a:accent3>
        <a:srgbClr val="B9BAB6"/>
      </a:accent3>
      <a:accent4>
        <a:srgbClr val="DADADA"/>
      </a:accent4>
      <a:accent5>
        <a:srgbClr val="C6C6C1"/>
      </a:accent5>
      <a:accent6>
        <a:srgbClr val="738F98"/>
      </a:accent6>
      <a:hlink>
        <a:srgbClr val="FFCC66"/>
      </a:hlink>
      <a:folHlink>
        <a:srgbClr val="E9DCB9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8918</TotalTime>
  <Words>2193</Words>
  <Application>Microsoft Office PowerPoint</Application>
  <PresentationFormat>On-screen Show (4:3)</PresentationFormat>
  <Paragraphs>422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Default Design</vt:lpstr>
      <vt:lpstr>ENERGY AND POWER SIGNALS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David</Manager>
  <Company>Presentationfx.com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School Paper</dc:title>
  <dc:subject>Writing, English, Teaching</dc:subject>
  <dc:creator>Presentationfx.com</dc:creator>
  <cp:keywords>School, Pen, Paper, Writing, Spelling, Grammer</cp:keywords>
  <dc:description>Copyright 2008. Maynot be redistributed except by presentationfx.com. Will be enforced to the maximum extent under law.</dc:description>
  <cp:lastModifiedBy>.</cp:lastModifiedBy>
  <cp:revision>268</cp:revision>
  <dcterms:created xsi:type="dcterms:W3CDTF">2008-04-07T16:14:46Z</dcterms:created>
  <dcterms:modified xsi:type="dcterms:W3CDTF">2012-03-21T12:47:32Z</dcterms:modified>
  <cp:category>Writing, English, Teaching</cp:category>
</cp:coreProperties>
</file>