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7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5" r:id="rId18"/>
    <p:sldId id="276" r:id="rId19"/>
    <p:sldId id="277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292929"/>
    <a:srgbClr val="CC9900"/>
    <a:srgbClr val="399915"/>
    <a:srgbClr val="AD0E08"/>
    <a:srgbClr val="A97087"/>
    <a:srgbClr val="3399FF"/>
    <a:srgbClr val="1F68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2" autoAdjust="0"/>
    <p:restoredTop sz="94660"/>
  </p:normalViewPr>
  <p:slideViewPr>
    <p:cSldViewPr>
      <p:cViewPr>
        <p:scale>
          <a:sx n="66" d="100"/>
          <a:sy n="66" d="100"/>
        </p:scale>
        <p:origin x="-642" y="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320BF-D44A-49D0-B932-0D3BB554AF9F}" type="datetimeFigureOut">
              <a:rPr lang="tr-TR" smtClean="0"/>
              <a:t>25.04.2012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B5DCD9-6D19-4310-B80F-2DE8EEB3549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2545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5DCD9-6D19-4310-B80F-2DE8EEB35490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5376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29D87-CC84-4366-AA6B-3AFC433EB3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092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A7FCE-E2EB-4DCE-A080-A12964E0E4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865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0CC34-0786-4B6E-BBB9-ED51E4D009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600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86D7F-C7CF-4DB0-A9D2-1E9716F4B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139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7B096-D148-44E7-A448-BE148095EC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687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D5761-1AC9-4DB0-A532-B8CF5BF600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344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7B7A2-11E9-4295-87BE-E5DF011CD0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082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897D1-ABC2-434A-A1D8-26DE08C888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286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A778C-DBD4-4A05-A478-1509744AC2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976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CA7D4-7825-40A8-9FED-9F14677D7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32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F7259-742F-47C5-AF8B-D1CBCC2A60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727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5FFD4C4C-D0F4-41E5-9994-438BC1BBD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Grp="1" noChangeArrowheads="1"/>
          </p:cNvSpPr>
          <p:nvPr>
            <p:ph type="title"/>
          </p:nvPr>
        </p:nvSpPr>
        <p:spPr>
          <a:xfrm>
            <a:off x="1752600" y="762000"/>
            <a:ext cx="4648200" cy="1219200"/>
          </a:xfrm>
          <a:noFill/>
        </p:spPr>
        <p:txBody>
          <a:bodyPr/>
          <a:lstStyle/>
          <a:p>
            <a:pPr algn="l" eaLnBrk="1" hangingPunct="1"/>
            <a:r>
              <a:rPr lang="tr-TR" sz="3000" dirty="0" smtClean="0">
                <a:solidFill>
                  <a:srgbClr val="1F6896"/>
                </a:solidFill>
              </a:rPr>
              <a:t>Fourier Series for Continuous-Time Periodic Signals</a:t>
            </a:r>
            <a:endParaRPr lang="en-US" sz="3000" dirty="0" smtClean="0">
              <a:solidFill>
                <a:srgbClr val="1F6896"/>
              </a:solidFill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33400" y="6611938"/>
            <a:ext cx="861060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dirty="0">
                <a:solidFill>
                  <a:schemeClr val="bg1"/>
                </a:solidFill>
              </a:rPr>
              <a:t>Copyright 20</a:t>
            </a:r>
            <a:r>
              <a:rPr lang="tr-TR" sz="1000" dirty="0">
                <a:solidFill>
                  <a:schemeClr val="bg1"/>
                </a:solidFill>
              </a:rPr>
              <a:t>12</a:t>
            </a:r>
            <a:r>
              <a:rPr lang="en-US" sz="1000" dirty="0">
                <a:solidFill>
                  <a:schemeClr val="bg1"/>
                </a:solidFill>
              </a:rPr>
              <a:t> | </a:t>
            </a:r>
            <a:r>
              <a:rPr lang="tr-TR" sz="1000" dirty="0">
                <a:solidFill>
                  <a:schemeClr val="bg1"/>
                </a:solidFill>
              </a:rPr>
              <a:t>Instructor: Dr. Gülden Köktürk</a:t>
            </a:r>
            <a:r>
              <a:rPr lang="en-US" sz="1000" dirty="0">
                <a:solidFill>
                  <a:schemeClr val="bg1"/>
                </a:solidFill>
              </a:rPr>
              <a:t> | </a:t>
            </a:r>
            <a:r>
              <a:rPr lang="tr-TR" sz="1000" dirty="0">
                <a:solidFill>
                  <a:schemeClr val="bg1"/>
                </a:solidFill>
              </a:rPr>
              <a:t>EED1004-INTRODUCTION TO SIGNAL PROCESSING</a:t>
            </a:r>
            <a:endParaRPr lang="en-US" sz="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4"/>
              <p:cNvSpPr txBox="1">
                <a:spLocks noChangeArrowheads="1"/>
              </p:cNvSpPr>
              <p:nvPr/>
            </p:nvSpPr>
            <p:spPr bwMode="auto">
              <a:xfrm>
                <a:off x="1752600" y="2057400"/>
                <a:ext cx="5410200" cy="4343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algn="just" eaLnBrk="1" hangingPunct="1">
                  <a:buNone/>
                </a:pPr>
                <a:r>
                  <a:rPr lang="tr-TR" sz="2100" dirty="0" smtClean="0">
                    <a:solidFill>
                      <a:srgbClr val="292929"/>
                    </a:solidFill>
                  </a:rPr>
                  <a:t>Jean Baptiste Fourier (1768-1830), a French mathematician, used trigonometric series expansion of periodic signals as a linear weighted sum of </a:t>
                </a:r>
                <a:r>
                  <a:rPr lang="tr-TR" sz="2100" u="sng" dirty="0" smtClean="0">
                    <a:solidFill>
                      <a:srgbClr val="292929"/>
                    </a:solidFill>
                  </a:rPr>
                  <a:t>harmonically related sinusoids</a:t>
                </a:r>
                <a:r>
                  <a:rPr lang="tr-TR" sz="2100" dirty="0" smtClean="0">
                    <a:solidFill>
                      <a:srgbClr val="292929"/>
                    </a:solidFill>
                  </a:rPr>
                  <a:t> in describing the phenomenon of heat conduction and temperature distribution through materials. </a:t>
                </a:r>
              </a:p>
              <a:p>
                <a:pPr marL="0" indent="0" algn="just" eaLnBrk="1" hangingPunct="1">
                  <a:buNone/>
                </a:pPr>
                <a14:m>
                  <m:oMath xmlns:m="http://schemas.openxmlformats.org/officeDocument/2006/math">
                    <m:r>
                      <a:rPr lang="tr-TR" sz="2100" b="0" i="1" smtClean="0">
                        <a:solidFill>
                          <a:srgbClr val="292929"/>
                        </a:solidFill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tr-TR" sz="2100" b="0" i="1" smtClean="0">
                            <a:solidFill>
                              <a:srgbClr val="292929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tr-TR" sz="2100" b="0" i="1" smtClean="0">
                            <a:solidFill>
                              <a:srgbClr val="292929"/>
                            </a:solidFill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tr-TR" sz="2100" b="0" i="1" smtClean="0">
                        <a:solidFill>
                          <a:srgbClr val="292929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tr-TR" sz="2100" b="0" i="1" smtClean="0">
                            <a:solidFill>
                              <a:srgbClr val="292929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tr-TR" sz="2100" b="0" i="1" smtClean="0">
                            <a:solidFill>
                              <a:srgbClr val="292929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tr-TR" sz="2100" b="0" i="1" smtClean="0">
                            <a:solidFill>
                              <a:srgbClr val="292929"/>
                            </a:solidFill>
                            <a:latin typeface="Cambria Math"/>
                          </a:rPr>
                          <m:t>=−∞</m:t>
                        </m:r>
                      </m:sub>
                      <m:sup>
                        <m:r>
                          <a:rPr lang="tr-TR" sz="2100" b="0" i="1" smtClean="0">
                            <a:solidFill>
                              <a:srgbClr val="292929"/>
                            </a:solidFill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tr-TR" sz="2100" b="0" i="1" smtClean="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tr-TR" sz="2100" b="0" i="1" smtClean="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tr-TR" sz="2100" b="0" i="1" smtClean="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sSup>
                          <m:sSupPr>
                            <m:ctrlPr>
                              <a:rPr lang="tr-TR" sz="2100" b="0" i="1" smtClean="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tr-TR" sz="2100" b="0" i="1" smtClean="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tr-TR" sz="2100" b="0" i="1" smtClean="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  <m:t>𝑗</m:t>
                            </m:r>
                            <m:r>
                              <a:rPr lang="tr-TR" sz="2100" b="0" i="1" smtClean="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tr-TR" sz="2100" b="0" i="1" smtClean="0">
                                <a:solidFill>
                                  <a:srgbClr val="292929"/>
                                </a:solidFill>
                                <a:latin typeface="Cambria Math"/>
                                <a:ea typeface="Cambria Math"/>
                              </a:rPr>
                              <m:t>𝜋</m:t>
                            </m:r>
                            <m:r>
                              <a:rPr lang="tr-TR" sz="2100" b="0" i="1" smtClean="0">
                                <a:solidFill>
                                  <a:srgbClr val="292929"/>
                                </a:solidFill>
                                <a:latin typeface="Cambria Math"/>
                                <a:ea typeface="Cambria Math"/>
                              </a:rPr>
                              <m:t>𝑘</m:t>
                            </m:r>
                            <m:sSub>
                              <m:sSubPr>
                                <m:ctrlPr>
                                  <a:rPr lang="tr-TR" sz="2100" b="0" i="1" smtClean="0">
                                    <a:solidFill>
                                      <a:srgbClr val="292929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tr-TR" sz="2100" b="0" i="1" smtClean="0">
                                    <a:solidFill>
                                      <a:srgbClr val="292929"/>
                                    </a:solidFill>
                                    <a:latin typeface="Cambria Math"/>
                                    <a:ea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tr-TR" sz="2100" b="0" i="1" smtClean="0">
                                    <a:solidFill>
                                      <a:srgbClr val="292929"/>
                                    </a:solidFill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tr-TR" sz="2100" b="0" i="1" smtClean="0">
                                <a:solidFill>
                                  <a:srgbClr val="292929"/>
                                </a:solidFill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sup>
                        </m:sSup>
                      </m:e>
                    </m:nary>
                  </m:oMath>
                </a14:m>
                <a:r>
                  <a:rPr lang="tr-TR" sz="2100" dirty="0" smtClean="0">
                    <a:solidFill>
                      <a:srgbClr val="292929"/>
                    </a:solidFill>
                  </a:rPr>
                  <a:t>  (Synthesis Eqn. </a:t>
                </a:r>
                <a:r>
                  <a:rPr lang="tr-TR" sz="2100" dirty="0">
                    <a:solidFill>
                      <a:srgbClr val="292929"/>
                    </a:solidFill>
                  </a:rPr>
                  <a:t>o</a:t>
                </a:r>
                <a:r>
                  <a:rPr lang="tr-TR" sz="2100" dirty="0" smtClean="0">
                    <a:solidFill>
                      <a:srgbClr val="292929"/>
                    </a:solidFill>
                  </a:rPr>
                  <a:t>f Fourier Series)</a:t>
                </a:r>
              </a:p>
              <a:p>
                <a:pPr marL="0" indent="0" algn="just" eaLnBrk="1" hangingPunct="1">
                  <a:buNone/>
                </a:pPr>
                <a:r>
                  <a:rPr lang="tr-TR" sz="2100" dirty="0" smtClean="0">
                    <a:solidFill>
                      <a:srgbClr val="292929"/>
                    </a:solidFill>
                  </a:rPr>
                  <a:t>x(t) is a </a:t>
                </a:r>
                <a:r>
                  <a:rPr lang="tr-TR" sz="2100" u="sng" dirty="0" smtClean="0">
                    <a:solidFill>
                      <a:srgbClr val="292929"/>
                    </a:solidFill>
                  </a:rPr>
                  <a:t>continuous-time (t) periodic signal</a:t>
                </a:r>
                <a:r>
                  <a:rPr lang="tr-TR" sz="2100" dirty="0" smtClean="0">
                    <a:solidFill>
                      <a:srgbClr val="292929"/>
                    </a:solidFill>
                  </a:rPr>
                  <a:t> with </a:t>
                </a:r>
                <a:r>
                  <a:rPr lang="tr-TR" sz="2100" u="sng" dirty="0" smtClean="0">
                    <a:solidFill>
                      <a:srgbClr val="292929"/>
                    </a:solidFill>
                  </a:rPr>
                  <a:t>fundamental period</a:t>
                </a:r>
                <a:r>
                  <a:rPr lang="tr-TR" sz="2100" dirty="0" smtClean="0">
                    <a:solidFill>
                      <a:srgbClr val="292929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100" i="1" smtClean="0">
                            <a:solidFill>
                              <a:srgbClr val="292929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tr-TR" sz="2100" b="0" i="1" smtClean="0">
                            <a:solidFill>
                              <a:srgbClr val="292929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tr-TR" sz="2100" b="0" i="1" smtClean="0">
                            <a:solidFill>
                              <a:srgbClr val="292929"/>
                            </a:solidFill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tr-TR" sz="2100" b="0" i="1" smtClean="0">
                        <a:solidFill>
                          <a:srgbClr val="292929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tr-TR" sz="2100" b="0" i="1" smtClean="0">
                            <a:solidFill>
                              <a:srgbClr val="292929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tr-TR" sz="2100" b="0" i="1" smtClean="0">
                            <a:solidFill>
                              <a:srgbClr val="292929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tr-TR" sz="2100" b="0" i="1" smtClean="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tr-TR" sz="2100" b="0" i="1" smtClean="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tr-TR" sz="2100" b="0" i="1" smtClean="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eaLnBrk="1" hangingPunct="1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100" i="1" smtClean="0">
                            <a:solidFill>
                              <a:srgbClr val="292929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tr-TR" sz="2100" b="0" i="1" smtClean="0">
                            <a:solidFill>
                              <a:srgbClr val="292929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tr-TR" sz="2100" b="0" i="1" smtClean="0">
                            <a:solidFill>
                              <a:srgbClr val="292929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tr-TR" sz="2100" dirty="0" smtClean="0">
                    <a:solidFill>
                      <a:srgbClr val="292929"/>
                    </a:solidFill>
                  </a:rPr>
                  <a:t>: fundamental frequency</a:t>
                </a: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</p:txBody>
          </p:sp>
        </mc:Choice>
        <mc:Fallback xmlns="">
          <p:sp>
            <p:nvSpPr>
              <p:cNvPr id="6" name="Rectangl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52600" y="2057400"/>
                <a:ext cx="5410200" cy="4343400"/>
              </a:xfrm>
              <a:prstGeom prst="rect">
                <a:avLst/>
              </a:prstGeom>
              <a:blipFill rotWithShape="1">
                <a:blip r:embed="rId2"/>
                <a:stretch>
                  <a:fillRect l="-1353" t="-843" r="-1353" b="-196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533400" y="6611938"/>
            <a:ext cx="861060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dirty="0">
                <a:solidFill>
                  <a:schemeClr val="bg1"/>
                </a:solidFill>
              </a:rPr>
              <a:t>Copyright 20</a:t>
            </a:r>
            <a:r>
              <a:rPr lang="tr-TR" sz="1000" dirty="0">
                <a:solidFill>
                  <a:schemeClr val="bg1"/>
                </a:solidFill>
              </a:rPr>
              <a:t>12</a:t>
            </a:r>
            <a:r>
              <a:rPr lang="en-US" sz="1000" dirty="0">
                <a:solidFill>
                  <a:schemeClr val="bg1"/>
                </a:solidFill>
              </a:rPr>
              <a:t> | </a:t>
            </a:r>
            <a:r>
              <a:rPr lang="tr-TR" sz="1000" dirty="0">
                <a:solidFill>
                  <a:schemeClr val="bg1"/>
                </a:solidFill>
              </a:rPr>
              <a:t>Instructor: Dr. Gülden Köktürk</a:t>
            </a:r>
            <a:r>
              <a:rPr lang="en-US" sz="1000" dirty="0">
                <a:solidFill>
                  <a:schemeClr val="bg1"/>
                </a:solidFill>
              </a:rPr>
              <a:t> | </a:t>
            </a:r>
            <a:r>
              <a:rPr lang="tr-TR" sz="1000" dirty="0">
                <a:solidFill>
                  <a:schemeClr val="bg1"/>
                </a:solidFill>
              </a:rPr>
              <a:t>EED1004-INTRODUCTION TO SIGNAL PROCESSING</a:t>
            </a:r>
            <a:endParaRPr lang="en-US" sz="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34"/>
              <p:cNvSpPr txBox="1">
                <a:spLocks noChangeArrowheads="1"/>
              </p:cNvSpPr>
              <p:nvPr/>
            </p:nvSpPr>
            <p:spPr bwMode="auto">
              <a:xfrm>
                <a:off x="1752600" y="1676400"/>
                <a:ext cx="5410200" cy="411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algn="ctr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endParaRPr lang="tr-TR" sz="2100" i="1" dirty="0" smtClean="0">
                  <a:solidFill>
                    <a:srgbClr val="292929"/>
                  </a:solidFill>
                  <a:latin typeface="Cambria Math"/>
                </a:endParaRPr>
              </a:p>
              <a:p>
                <a:pPr marL="0" indent="0" algn="just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100" i="1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tr-TR" sz="2100" b="0" i="1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tr-TR" sz="2100" b="0" i="1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tr-TR" sz="2100" b="0" i="1" smtClean="0">
                          <a:solidFill>
                            <a:srgbClr val="292929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tr-TR" sz="2100" b="0" i="1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tr-TR" sz="2100" b="0" i="1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tr-TR" sz="2100" b="0" i="1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𝐴</m:t>
                          </m:r>
                        </m:num>
                        <m:den>
                          <m:r>
                            <a:rPr lang="tr-TR" sz="2100" b="0" i="1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endParaRPr lang="tr-TR" sz="2100" i="1" dirty="0" smtClean="0">
                  <a:solidFill>
                    <a:srgbClr val="292929"/>
                  </a:solidFill>
                  <a:latin typeface="Cambria Math"/>
                  <a:ea typeface="Cambria Math"/>
                </a:endParaRPr>
              </a:p>
              <a:p>
                <a:pPr marL="0" indent="0" algn="just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b>
                          <m: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𝑘</m:t>
                          </m:r>
                        </m:sub>
                      </m:sSub>
                      <m:r>
                        <a:rPr lang="tr-TR" sz="2100" i="1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𝐴</m:t>
                          </m:r>
                        </m:num>
                        <m:den>
                          <m: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5</m:t>
                          </m:r>
                        </m:den>
                      </m:f>
                      <m:r>
                        <a:rPr lang="tr-TR" sz="2100" i="1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𝑠𝑖𝑛𝑐</m:t>
                      </m:r>
                      <m:d>
                        <m:dPr>
                          <m:ctrlP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𝑘</m:t>
                          </m:r>
                          <m:f>
                            <m:fPr>
                              <m:ctrlP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5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endParaRPr lang="tr-TR" sz="2100" u="sng" dirty="0" smtClean="0">
                  <a:solidFill>
                    <a:srgbClr val="292929"/>
                  </a:solidFill>
                </a:endParaRPr>
              </a:p>
            </p:txBody>
          </p:sp>
        </mc:Choice>
        <mc:Fallback>
          <p:sp>
            <p:nvSpPr>
              <p:cNvPr id="3" name="Rectangl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52600" y="1676400"/>
                <a:ext cx="5410200" cy="41148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857" y="1447800"/>
            <a:ext cx="6453187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76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533400" y="6611938"/>
            <a:ext cx="861060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dirty="0">
                <a:solidFill>
                  <a:schemeClr val="bg1"/>
                </a:solidFill>
              </a:rPr>
              <a:t>Copyright 20</a:t>
            </a:r>
            <a:r>
              <a:rPr lang="tr-TR" sz="1000" dirty="0">
                <a:solidFill>
                  <a:schemeClr val="bg1"/>
                </a:solidFill>
              </a:rPr>
              <a:t>12</a:t>
            </a:r>
            <a:r>
              <a:rPr lang="en-US" sz="1000" dirty="0">
                <a:solidFill>
                  <a:schemeClr val="bg1"/>
                </a:solidFill>
              </a:rPr>
              <a:t> | </a:t>
            </a:r>
            <a:r>
              <a:rPr lang="tr-TR" sz="1000" dirty="0">
                <a:solidFill>
                  <a:schemeClr val="bg1"/>
                </a:solidFill>
              </a:rPr>
              <a:t>Instructor: Dr. Gülden Köktürk</a:t>
            </a:r>
            <a:r>
              <a:rPr lang="en-US" sz="1000" dirty="0">
                <a:solidFill>
                  <a:schemeClr val="bg1"/>
                </a:solidFill>
              </a:rPr>
              <a:t> | </a:t>
            </a:r>
            <a:r>
              <a:rPr lang="tr-TR" sz="1000" dirty="0">
                <a:solidFill>
                  <a:schemeClr val="bg1"/>
                </a:solidFill>
              </a:rPr>
              <a:t>EED1004-INTRODUCTION TO SIGNAL PROCESSING</a:t>
            </a:r>
            <a:endParaRPr lang="en-US" sz="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34"/>
              <p:cNvSpPr txBox="1">
                <a:spLocks noChangeArrowheads="1"/>
              </p:cNvSpPr>
              <p:nvPr/>
            </p:nvSpPr>
            <p:spPr bwMode="auto">
              <a:xfrm>
                <a:off x="1752600" y="1676400"/>
                <a:ext cx="6553200" cy="426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algn="just" eaLnBrk="1" hangingPunct="1">
                  <a:buNone/>
                </a:pPr>
                <a:r>
                  <a:rPr lang="tr-TR" sz="2100" u="sng" dirty="0" smtClean="0">
                    <a:solidFill>
                      <a:srgbClr val="292929"/>
                    </a:solidFill>
                  </a:rPr>
                  <a:t>«spectrum» of the rectangular pulse train:</a:t>
                </a: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r>
                  <a:rPr lang="tr-TR" sz="2100" dirty="0" smtClean="0">
                    <a:solidFill>
                      <a:srgbClr val="292929"/>
                    </a:solidFill>
                  </a:rPr>
                  <a:t> </a:t>
                </a: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r>
                  <a:rPr lang="tr-TR" sz="2100" dirty="0" smtClean="0">
                    <a:solidFill>
                      <a:srgbClr val="292929"/>
                    </a:solidFill>
                  </a:rPr>
                  <a:t>Frequency harmonics </a:t>
                </a:r>
                <a14:m>
                  <m:oMath xmlns:m="http://schemas.openxmlformats.org/officeDocument/2006/math">
                    <m:r>
                      <a:rPr lang="tr-TR" sz="2100" i="1" smtClean="0">
                        <a:solidFill>
                          <a:srgbClr val="292929"/>
                        </a:solidFill>
                        <a:latin typeface="Cambria Math"/>
                        <a:ea typeface="Cambria Math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tr-TR" sz="2100" i="1" smtClean="0">
                            <a:solidFill>
                              <a:srgbClr val="292929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tr-TR" sz="2100" b="0" i="1" smtClean="0">
                            <a:solidFill>
                              <a:srgbClr val="292929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tr-TR" sz="2100" b="0" i="1" smtClean="0">
                            <a:solidFill>
                              <a:srgbClr val="292929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  <m:sSub>
                          <m:sSubPr>
                            <m:ctrlPr>
                              <a:rPr lang="tr-TR" sz="2100" b="0" i="1" smtClean="0">
                                <a:solidFill>
                                  <a:srgbClr val="292929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tr-TR" sz="2100" b="0" i="1" smtClean="0">
                                <a:solidFill>
                                  <a:srgbClr val="292929"/>
                                </a:solidFill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tr-TR" sz="2100" b="0" i="1" smtClean="0">
                                <a:solidFill>
                                  <a:srgbClr val="292929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tr-TR" sz="2100" b="0" i="1" smtClean="0">
                            <a:solidFill>
                              <a:srgbClr val="292929"/>
                            </a:solidFill>
                            <a:latin typeface="Cambria Math"/>
                            <a:ea typeface="Cambria Math"/>
                          </a:rPr>
                          <m:t>, 0, </m:t>
                        </m:r>
                        <m:r>
                          <a:rPr lang="tr-TR" sz="2100" b="0" i="1" smtClean="0">
                            <a:solidFill>
                              <a:srgbClr val="292929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  <m:sSub>
                          <m:sSubPr>
                            <m:ctrlPr>
                              <a:rPr lang="tr-TR" sz="2100" b="0" i="1" smtClean="0">
                                <a:solidFill>
                                  <a:srgbClr val="292929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tr-TR" sz="2100" b="0" i="1" smtClean="0">
                                <a:solidFill>
                                  <a:srgbClr val="292929"/>
                                </a:solidFill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tr-TR" sz="2100" b="0" i="1" smtClean="0">
                                <a:solidFill>
                                  <a:srgbClr val="292929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tr-TR" sz="2100" b="0" i="1" smtClean="0">
                            <a:solidFill>
                              <a:srgbClr val="292929"/>
                            </a:solidFill>
                            <a:latin typeface="Cambria Math"/>
                            <a:ea typeface="Cambria Math"/>
                          </a:rPr>
                          <m:t>;−∞&lt;</m:t>
                        </m:r>
                        <m:r>
                          <a:rPr lang="tr-TR" sz="2100" b="0" i="1" smtClean="0">
                            <a:solidFill>
                              <a:srgbClr val="292929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tr-TR" sz="2100" b="0" i="1" smtClean="0">
                            <a:solidFill>
                              <a:srgbClr val="292929"/>
                            </a:solidFill>
                            <a:latin typeface="Cambria Math"/>
                            <a:ea typeface="Cambria Math"/>
                          </a:rPr>
                          <m:t>&lt;∞</m:t>
                        </m:r>
                      </m:e>
                    </m:d>
                  </m:oMath>
                </a14:m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</p:txBody>
          </p:sp>
        </mc:Choice>
        <mc:Fallback>
          <p:sp>
            <p:nvSpPr>
              <p:cNvPr id="3" name="Rectangl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52600" y="1676400"/>
                <a:ext cx="6553200" cy="4267200"/>
              </a:xfrm>
              <a:prstGeom prst="rect">
                <a:avLst/>
              </a:prstGeom>
              <a:blipFill rotWithShape="1">
                <a:blip r:embed="rId2"/>
                <a:stretch>
                  <a:fillRect l="-1116" t="-85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209800"/>
            <a:ext cx="5867400" cy="276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530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533400" y="6611938"/>
            <a:ext cx="861060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dirty="0">
                <a:solidFill>
                  <a:schemeClr val="bg1"/>
                </a:solidFill>
              </a:rPr>
              <a:t>Copyright 20</a:t>
            </a:r>
            <a:r>
              <a:rPr lang="tr-TR" sz="1000" dirty="0">
                <a:solidFill>
                  <a:schemeClr val="bg1"/>
                </a:solidFill>
              </a:rPr>
              <a:t>12</a:t>
            </a:r>
            <a:r>
              <a:rPr lang="en-US" sz="1000" dirty="0">
                <a:solidFill>
                  <a:schemeClr val="bg1"/>
                </a:solidFill>
              </a:rPr>
              <a:t> | </a:t>
            </a:r>
            <a:r>
              <a:rPr lang="tr-TR" sz="1000" dirty="0">
                <a:solidFill>
                  <a:schemeClr val="bg1"/>
                </a:solidFill>
              </a:rPr>
              <a:t>Instructor: Dr. Gülden Köktürk</a:t>
            </a:r>
            <a:r>
              <a:rPr lang="en-US" sz="1000" dirty="0">
                <a:solidFill>
                  <a:schemeClr val="bg1"/>
                </a:solidFill>
              </a:rPr>
              <a:t> | </a:t>
            </a:r>
            <a:r>
              <a:rPr lang="tr-TR" sz="1000" dirty="0">
                <a:solidFill>
                  <a:schemeClr val="bg1"/>
                </a:solidFill>
              </a:rPr>
              <a:t>EED1004-INTRODUCTION TO SIGNAL PROCESSING</a:t>
            </a:r>
            <a:endParaRPr lang="en-US" sz="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34"/>
              <p:cNvSpPr txBox="1">
                <a:spLocks noChangeArrowheads="1"/>
              </p:cNvSpPr>
              <p:nvPr/>
            </p:nvSpPr>
            <p:spPr bwMode="auto">
              <a:xfrm>
                <a:off x="1752600" y="1676400"/>
                <a:ext cx="5410200" cy="4800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algn="just" eaLnBrk="1" hangingPunct="1">
                  <a:buNone/>
                </a:pPr>
                <a:r>
                  <a:rPr lang="tr-TR" sz="2100" u="sng" dirty="0" smtClean="0">
                    <a:solidFill>
                      <a:srgbClr val="292929"/>
                    </a:solidFill>
                  </a:rPr>
                  <a:t>The distance between frequency harmonics:</a:t>
                </a:r>
              </a:p>
              <a:p>
                <a:pPr marL="0" indent="0" algn="ctr" eaLnBrk="1" hangingPunct="1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tr-TR" sz="2100" i="1" smtClean="0">
                            <a:solidFill>
                              <a:srgbClr val="292929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tr-TR" sz="2100" b="0" i="1" smtClean="0">
                            <a:solidFill>
                              <a:srgbClr val="292929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tr-TR" sz="2100" i="1" smtClean="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tr-TR" sz="2100" b="0" i="1" smtClean="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tr-TR" sz="2100" b="0" i="1" smtClean="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  <m:t>𝑃</m:t>
                            </m:r>
                          </m:sub>
                        </m:sSub>
                      </m:den>
                    </m:f>
                  </m:oMath>
                </a14:m>
                <a:r>
                  <a:rPr lang="tr-TR" sz="2100" u="sng" dirty="0" smtClean="0">
                    <a:solidFill>
                      <a:srgbClr val="292929"/>
                    </a:solidFill>
                  </a:rPr>
                  <a:t> </a:t>
                </a:r>
                <a:endParaRPr lang="tr-TR" sz="2100" u="sng" dirty="0" smtClean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r>
                  <a:rPr lang="tr-TR" sz="2100" dirty="0" smtClean="0">
                    <a:solidFill>
                      <a:srgbClr val="292929"/>
                    </a:solidFill>
                  </a:rPr>
                  <a:t>(determined by the fundamental period (T</a:t>
                </a:r>
                <a:r>
                  <a:rPr lang="tr-TR" sz="2100" baseline="-25000" dirty="0" smtClean="0">
                    <a:solidFill>
                      <a:srgbClr val="292929"/>
                    </a:solidFill>
                  </a:rPr>
                  <a:t>P</a:t>
                </a:r>
                <a:r>
                  <a:rPr lang="tr-TR" sz="2100" dirty="0" smtClean="0">
                    <a:solidFill>
                      <a:srgbClr val="292929"/>
                    </a:solidFill>
                  </a:rPr>
                  <a:t>) of the pulse train)</a:t>
                </a:r>
              </a:p>
              <a:p>
                <a:pPr marL="0" indent="0" algn="just" eaLnBrk="1" hangingPunct="1">
                  <a:buNone/>
                </a:pPr>
                <a:r>
                  <a:rPr lang="tr-TR" sz="2100" u="sng" dirty="0" smtClean="0">
                    <a:solidFill>
                      <a:srgbClr val="292929"/>
                    </a:solidFill>
                  </a:rPr>
                  <a:t>Zero-crossing of the sinc «envelope»:</a:t>
                </a:r>
                <a:endParaRPr lang="tr-TR" sz="2100" u="sng" dirty="0" smtClean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100" i="1" smtClean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∓</m:t>
                      </m:r>
                      <m:f>
                        <m:fPr>
                          <m:ctrlPr>
                            <a:rPr lang="tr-TR" sz="2100" i="1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tr-TR" sz="2100" b="0" i="1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tr-TR" sz="2100" b="0" i="1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tr-TR" sz="2100" b="0" i="1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den>
                      </m:f>
                      <m:r>
                        <a:rPr lang="tr-TR" sz="2100" b="0" i="1" smtClean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, ∓</m:t>
                      </m:r>
                      <m:f>
                        <m:fPr>
                          <m:ctrlPr>
                            <a:rPr lang="tr-TR" sz="2100" b="0" i="1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tr-TR" sz="2100" b="0" i="1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num>
                        <m:den>
                          <m:r>
                            <a:rPr lang="tr-TR" sz="2100" b="0" i="1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tr-TR" sz="2100" b="0" i="1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den>
                      </m:f>
                      <m:r>
                        <a:rPr lang="tr-TR" sz="2100" b="0" i="1" smtClean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, ∓</m:t>
                      </m:r>
                      <m:f>
                        <m:fPr>
                          <m:ctrlPr>
                            <a:rPr lang="tr-TR" sz="2100" b="0" i="1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tr-TR" sz="2100" b="0" i="1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num>
                        <m:den>
                          <m:r>
                            <a:rPr lang="tr-TR" sz="2100" b="0" i="1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tr-TR" sz="2100" b="0" i="1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den>
                      </m:f>
                      <m:r>
                        <a:rPr lang="tr-TR" sz="2100" b="0" i="1" smtClean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, ⋯</m:t>
                      </m:r>
                    </m:oMath>
                  </m:oMathPara>
                </a14:m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</p:txBody>
          </p:sp>
        </mc:Choice>
        <mc:Fallback>
          <p:sp>
            <p:nvSpPr>
              <p:cNvPr id="3" name="Rectangl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52600" y="1676400"/>
                <a:ext cx="5410200" cy="4800600"/>
              </a:xfrm>
              <a:prstGeom prst="rect">
                <a:avLst/>
              </a:prstGeom>
              <a:blipFill rotWithShape="1">
                <a:blip r:embed="rId2"/>
                <a:stretch>
                  <a:fillRect l="-1353" t="-761" r="-135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5363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533400" y="6611938"/>
            <a:ext cx="861060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dirty="0">
                <a:solidFill>
                  <a:schemeClr val="bg1"/>
                </a:solidFill>
              </a:rPr>
              <a:t>Copyright 20</a:t>
            </a:r>
            <a:r>
              <a:rPr lang="tr-TR" sz="1000" dirty="0">
                <a:solidFill>
                  <a:schemeClr val="bg1"/>
                </a:solidFill>
              </a:rPr>
              <a:t>12</a:t>
            </a:r>
            <a:r>
              <a:rPr lang="en-US" sz="1000" dirty="0">
                <a:solidFill>
                  <a:schemeClr val="bg1"/>
                </a:solidFill>
              </a:rPr>
              <a:t> | </a:t>
            </a:r>
            <a:r>
              <a:rPr lang="tr-TR" sz="1000" dirty="0">
                <a:solidFill>
                  <a:schemeClr val="bg1"/>
                </a:solidFill>
              </a:rPr>
              <a:t>Instructor: Dr. Gülden Köktürk</a:t>
            </a:r>
            <a:r>
              <a:rPr lang="en-US" sz="1000" dirty="0">
                <a:solidFill>
                  <a:schemeClr val="bg1"/>
                </a:solidFill>
              </a:rPr>
              <a:t> | </a:t>
            </a:r>
            <a:r>
              <a:rPr lang="tr-TR" sz="1000" dirty="0">
                <a:solidFill>
                  <a:schemeClr val="bg1"/>
                </a:solidFill>
              </a:rPr>
              <a:t>EED1004-INTRODUCTION TO SIGNAL PROCESSING</a:t>
            </a:r>
            <a:endParaRPr lang="en-US" sz="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34"/>
              <p:cNvSpPr txBox="1">
                <a:spLocks noChangeArrowheads="1"/>
              </p:cNvSpPr>
              <p:nvPr/>
            </p:nvSpPr>
            <p:spPr bwMode="auto">
              <a:xfrm>
                <a:off x="1752600" y="1295400"/>
                <a:ext cx="6477000" cy="5181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algn="just" eaLnBrk="1" hangingPunct="1">
                  <a:buNone/>
                </a:pPr>
                <a:r>
                  <a:rPr lang="tr-TR" sz="2100" u="sng" dirty="0" smtClean="0">
                    <a:solidFill>
                      <a:srgbClr val="292929"/>
                    </a:solidFill>
                  </a:rPr>
                  <a:t>SIDE TOPIC</a:t>
                </a:r>
                <a:r>
                  <a:rPr lang="tr-TR" sz="2100" dirty="0">
                    <a:solidFill>
                      <a:srgbClr val="292929"/>
                    </a:solidFill>
                  </a:rPr>
                  <a:t>: SINC FUNCTION </a:t>
                </a:r>
              </a:p>
              <a:p>
                <a:pPr marL="0" indent="0" algn="ctr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100" b="0" i="1" smtClean="0">
                          <a:solidFill>
                            <a:srgbClr val="292929"/>
                          </a:solidFill>
                          <a:latin typeface="Cambria Math"/>
                        </a:rPr>
                        <m:t>𝑠𝑖𝑛𝑐</m:t>
                      </m:r>
                      <m:d>
                        <m:dPr>
                          <m:ctrlPr>
                            <a:rPr lang="tr-TR" sz="2100" b="0" i="1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tr-TR" sz="2100" b="0" i="1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tr-TR" sz="2100" b="0" i="1" smtClean="0">
                          <a:solidFill>
                            <a:srgbClr val="292929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tr-TR" sz="2100" b="0" i="1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sin</m:t>
                          </m:r>
                          <m:r>
                            <a:rPr lang="tr-TR" sz="2100" b="0" i="1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⁡(</m:t>
                          </m:r>
                          <m:r>
                            <a:rPr lang="tr-TR" sz="2100" b="0" i="1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tr-TR" sz="2100" b="0" i="1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tr-TR" sz="2100" b="0" i="1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r>
                  <a:rPr lang="tr-TR" sz="2100" dirty="0" smtClean="0">
                    <a:solidFill>
                      <a:srgbClr val="292929"/>
                    </a:solidFill>
                  </a:rPr>
                  <a:t>How do we calculate sinc(0)=?</a:t>
                </a:r>
              </a:p>
              <a:p>
                <a:pPr marL="0" indent="0" algn="just" eaLnBrk="1" hangingPunct="1">
                  <a:buNone/>
                </a:pPr>
                <a:r>
                  <a:rPr lang="tr-TR" sz="2100" dirty="0" smtClean="0">
                    <a:solidFill>
                      <a:srgbClr val="292929"/>
                    </a:solidFill>
                  </a:rPr>
                  <a:t>Note:</a:t>
                </a: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tr-TR" sz="1400" i="1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sz="140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</m:ctrlPr>
                            </m:groupChrPr>
                            <m:e>
                              <m:r>
                                <a:rPr lang="tr-TR" sz="14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tr-TR" sz="1400" b="0" i="1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tr-TR" sz="1400" b="0" i="1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tr-TR" sz="14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:</m:t>
                              </m:r>
                              <m:r>
                                <a:rPr lang="tr-TR" sz="14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𝑐𝑜𝑛𝑡𝑖𝑛𝑢𝑜𝑢𝑠</m:t>
                              </m:r>
                              <m:r>
                                <a:rPr lang="tr-TR" sz="14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tr-TR" sz="14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𝑎𝑛𝑑</m:t>
                              </m:r>
                              <m:r>
                                <a:rPr lang="tr-TR" sz="14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tr-TR" sz="14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𝑝𝑒𝑟𝑖𝑜𝑑𝑖𝑐</m:t>
                              </m:r>
                            </m:e>
                          </m:groupChr>
                        </m:e>
                        <m:lim>
                          <m:r>
                            <a:rPr lang="tr-TR" sz="1400" b="0" i="1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𝑡𝑖𝑚𝑒</m:t>
                          </m:r>
                          <m:r>
                            <a:rPr lang="tr-TR" sz="1400" b="0" i="1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tr-TR" sz="1400" b="0" i="1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𝑑𝑜𝑚𝑎𝑖𝑛</m:t>
                          </m:r>
                        </m:lim>
                      </m:limLow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tr-TR" sz="1400" i="1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tr-TR" sz="1400" b="0" i="1" smtClean="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  <m:t>𝐹𝑂𝑈𝑅𝐼𝐸𝑅</m:t>
                            </m:r>
                            <m:r>
                              <a:rPr lang="tr-TR" sz="1400" b="0" i="1" smtClean="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tr-TR" sz="1400" b="0" i="1" smtClean="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  <m:t>𝑆𝐸𝑅𝐼𝐸𝑆</m:t>
                            </m:r>
                          </m:e>
                        </m:mr>
                        <m:mr>
                          <m:e>
                            <m:r>
                              <a:rPr lang="tr-TR" sz="1400" i="1" smtClean="0">
                                <a:solidFill>
                                  <a:srgbClr val="292929"/>
                                </a:solidFill>
                                <a:latin typeface="Cambria Math"/>
                                <a:ea typeface="Cambria Math"/>
                              </a:rPr>
                              <m:t>↔</m:t>
                            </m:r>
                          </m:e>
                        </m:mr>
                      </m:m>
                      <m:limLow>
                        <m:limLowPr>
                          <m:ctrlPr>
                            <a:rPr lang="tr-TR" sz="1400" i="1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sz="140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lang="tr-TR" sz="1400" i="1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tr-TR" sz="1400" b="0" i="1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tr-TR" sz="1400" b="0" i="1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tr-TR" sz="14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:</m:t>
                              </m:r>
                              <m:r>
                                <a:rPr lang="tr-TR" sz="14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𝑑𝑖𝑠𝑐𝑟𝑒𝑡𝑒</m:t>
                              </m:r>
                              <m:r>
                                <a:rPr lang="tr-TR" sz="14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tr-TR" sz="14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𝑎𝑛𝑑</m:t>
                              </m:r>
                              <m:r>
                                <a:rPr lang="tr-TR" sz="14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tr-TR" sz="14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𝑎𝑝𝑒𝑟𝑖𝑜𝑑𝑖𝑐</m:t>
                              </m:r>
                            </m:e>
                          </m:groupChr>
                        </m:e>
                        <m:lim>
                          <m:r>
                            <a:rPr lang="tr-TR" sz="1400" b="0" i="1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𝑓𝑟𝑒𝑞𝑢𝑒𝑛𝑐𝑦</m:t>
                          </m:r>
                          <m:r>
                            <a:rPr lang="tr-TR" sz="1400" b="0" i="1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tr-TR" sz="1400" b="0" i="1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𝑑𝑜𝑚𝑎𝑖𝑛</m:t>
                          </m:r>
                        </m:lim>
                      </m:limLow>
                    </m:oMath>
                  </m:oMathPara>
                </a14:m>
                <a:endParaRPr lang="tr-TR" sz="1400" dirty="0" smtClean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</p:txBody>
          </p:sp>
        </mc:Choice>
        <mc:Fallback>
          <p:sp>
            <p:nvSpPr>
              <p:cNvPr id="3" name="Rectangl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52600" y="1295400"/>
                <a:ext cx="6477000" cy="5181600"/>
              </a:xfrm>
              <a:prstGeom prst="rect">
                <a:avLst/>
              </a:prstGeom>
              <a:blipFill rotWithShape="1">
                <a:blip r:embed="rId2"/>
                <a:stretch>
                  <a:fillRect l="-1130" t="-70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480" y="2438400"/>
            <a:ext cx="5476848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937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533400" y="6611938"/>
            <a:ext cx="861060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dirty="0">
                <a:solidFill>
                  <a:schemeClr val="bg1"/>
                </a:solidFill>
              </a:rPr>
              <a:t>Copyright 20</a:t>
            </a:r>
            <a:r>
              <a:rPr lang="tr-TR" sz="1000" dirty="0">
                <a:solidFill>
                  <a:schemeClr val="bg1"/>
                </a:solidFill>
              </a:rPr>
              <a:t>12</a:t>
            </a:r>
            <a:r>
              <a:rPr lang="en-US" sz="1000" dirty="0">
                <a:solidFill>
                  <a:schemeClr val="bg1"/>
                </a:solidFill>
              </a:rPr>
              <a:t> | </a:t>
            </a:r>
            <a:r>
              <a:rPr lang="tr-TR" sz="1000" dirty="0">
                <a:solidFill>
                  <a:schemeClr val="bg1"/>
                </a:solidFill>
              </a:rPr>
              <a:t>Instructor: Dr. Gülden Köktürk</a:t>
            </a:r>
            <a:r>
              <a:rPr lang="en-US" sz="1000" dirty="0">
                <a:solidFill>
                  <a:schemeClr val="bg1"/>
                </a:solidFill>
              </a:rPr>
              <a:t> | </a:t>
            </a:r>
            <a:r>
              <a:rPr lang="tr-TR" sz="1000" dirty="0">
                <a:solidFill>
                  <a:schemeClr val="bg1"/>
                </a:solidFill>
              </a:rPr>
              <a:t>EED1004-INTRODUCTION TO SIGNAL PROCESSING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3" name="Rectangle 34"/>
          <p:cNvSpPr txBox="1">
            <a:spLocks noChangeArrowheads="1"/>
          </p:cNvSpPr>
          <p:nvPr/>
        </p:nvSpPr>
        <p:spPr bwMode="auto">
          <a:xfrm>
            <a:off x="1752600" y="1676400"/>
            <a:ext cx="54102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 eaLnBrk="1" hangingPunct="1">
              <a:buNone/>
            </a:pPr>
            <a:endParaRPr lang="tr-TR" sz="2100" dirty="0">
              <a:solidFill>
                <a:srgbClr val="292929"/>
              </a:solidFill>
            </a:endParaRPr>
          </a:p>
          <a:p>
            <a:pPr marL="0" indent="0" algn="ctr" eaLnBrk="1" hangingPunct="1">
              <a:buNone/>
            </a:pPr>
            <a:endParaRPr lang="tr-TR" sz="2100" dirty="0" smtClean="0">
              <a:solidFill>
                <a:srgbClr val="292929"/>
              </a:solidFill>
            </a:endParaRPr>
          </a:p>
          <a:p>
            <a:pPr marL="0" indent="0" algn="ctr" eaLnBrk="1" hangingPunct="1">
              <a:buNone/>
            </a:pPr>
            <a:endParaRPr lang="tr-TR" sz="2100" dirty="0">
              <a:solidFill>
                <a:srgbClr val="292929"/>
              </a:solidFill>
            </a:endParaRPr>
          </a:p>
          <a:p>
            <a:pPr marL="0" indent="0" algn="ctr" eaLnBrk="1" hangingPunct="1">
              <a:buNone/>
            </a:pPr>
            <a:endParaRPr lang="tr-TR" sz="2100" dirty="0" smtClean="0">
              <a:solidFill>
                <a:srgbClr val="292929"/>
              </a:solidFill>
            </a:endParaRPr>
          </a:p>
          <a:p>
            <a:pPr marL="0" indent="0" algn="ctr" eaLnBrk="1" hangingPunct="1">
              <a:buNone/>
            </a:pPr>
            <a:endParaRPr lang="tr-TR" sz="2100" dirty="0">
              <a:solidFill>
                <a:srgbClr val="292929"/>
              </a:solidFill>
            </a:endParaRPr>
          </a:p>
          <a:p>
            <a:pPr marL="0" indent="0" algn="ctr" eaLnBrk="1" hangingPunct="1">
              <a:buNone/>
            </a:pPr>
            <a:endParaRPr lang="tr-TR" sz="2100" dirty="0" smtClean="0">
              <a:solidFill>
                <a:srgbClr val="292929"/>
              </a:solidFill>
            </a:endParaRPr>
          </a:p>
          <a:p>
            <a:pPr marL="0" indent="0" algn="ctr" eaLnBrk="1" hangingPunct="1">
              <a:buNone/>
            </a:pPr>
            <a:endParaRPr lang="tr-TR" sz="2100" dirty="0">
              <a:solidFill>
                <a:srgbClr val="292929"/>
              </a:solidFill>
            </a:endParaRPr>
          </a:p>
          <a:p>
            <a:pPr marL="0" indent="0" algn="ctr" eaLnBrk="1" hangingPunct="1">
              <a:buNone/>
            </a:pPr>
            <a:endParaRPr lang="tr-TR" sz="2100" dirty="0" smtClean="0">
              <a:solidFill>
                <a:srgbClr val="292929"/>
              </a:solidFill>
            </a:endParaRPr>
          </a:p>
          <a:p>
            <a:pPr marL="0" indent="0" algn="ctr" eaLnBrk="1" hangingPunct="1">
              <a:buNone/>
            </a:pPr>
            <a:endParaRPr lang="tr-TR" sz="2100" dirty="0" smtClean="0">
              <a:solidFill>
                <a:srgbClr val="292929"/>
              </a:solidFill>
            </a:endParaRPr>
          </a:p>
          <a:p>
            <a:pPr marL="0" indent="0" algn="ctr" eaLnBrk="1" hangingPunct="1">
              <a:buNone/>
            </a:pPr>
            <a:endParaRPr lang="tr-TR" sz="2100" dirty="0" smtClean="0">
              <a:solidFill>
                <a:srgbClr val="292929"/>
              </a:solidFill>
            </a:endParaRPr>
          </a:p>
          <a:p>
            <a:pPr marL="0" indent="0" algn="just" eaLnBrk="1" hangingPunct="1">
              <a:buNone/>
            </a:pPr>
            <a:endParaRPr lang="tr-TR" sz="2100" dirty="0" smtClean="0">
              <a:solidFill>
                <a:srgbClr val="292929"/>
              </a:solidFill>
            </a:endParaRPr>
          </a:p>
          <a:p>
            <a:pPr marL="0" indent="0" algn="ctr" eaLnBrk="1" hangingPunct="1">
              <a:buNone/>
            </a:pPr>
            <a:endParaRPr lang="tr-TR" sz="2100" dirty="0">
              <a:solidFill>
                <a:srgbClr val="292929"/>
              </a:solidFill>
            </a:endParaRPr>
          </a:p>
          <a:p>
            <a:pPr marL="0" indent="0" algn="ctr" eaLnBrk="1" hangingPunct="1">
              <a:buNone/>
            </a:pPr>
            <a:endParaRPr lang="tr-TR" sz="2100" dirty="0">
              <a:solidFill>
                <a:srgbClr val="292929"/>
              </a:solidFill>
            </a:endParaRPr>
          </a:p>
          <a:p>
            <a:pPr marL="0" indent="0" algn="just" eaLnBrk="1" hangingPunct="1">
              <a:buNone/>
            </a:pPr>
            <a:endParaRPr lang="tr-TR" sz="2100" dirty="0" smtClean="0">
              <a:solidFill>
                <a:srgbClr val="29292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295400"/>
            <a:ext cx="492252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92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533400" y="6611938"/>
            <a:ext cx="861060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dirty="0">
                <a:solidFill>
                  <a:schemeClr val="bg1"/>
                </a:solidFill>
              </a:rPr>
              <a:t>Copyright 20</a:t>
            </a:r>
            <a:r>
              <a:rPr lang="tr-TR" sz="1000" dirty="0">
                <a:solidFill>
                  <a:schemeClr val="bg1"/>
                </a:solidFill>
              </a:rPr>
              <a:t>12</a:t>
            </a:r>
            <a:r>
              <a:rPr lang="en-US" sz="1000" dirty="0">
                <a:solidFill>
                  <a:schemeClr val="bg1"/>
                </a:solidFill>
              </a:rPr>
              <a:t> | </a:t>
            </a:r>
            <a:r>
              <a:rPr lang="tr-TR" sz="1000" dirty="0">
                <a:solidFill>
                  <a:schemeClr val="bg1"/>
                </a:solidFill>
              </a:rPr>
              <a:t>Instructor: Dr. Gülden Köktürk</a:t>
            </a:r>
            <a:r>
              <a:rPr lang="en-US" sz="1000" dirty="0">
                <a:solidFill>
                  <a:schemeClr val="bg1"/>
                </a:solidFill>
              </a:rPr>
              <a:t> | </a:t>
            </a:r>
            <a:r>
              <a:rPr lang="tr-TR" sz="1000" dirty="0">
                <a:solidFill>
                  <a:schemeClr val="bg1"/>
                </a:solidFill>
              </a:rPr>
              <a:t>EED1004-INTRODUCTION TO SIGNAL PROCESSING</a:t>
            </a:r>
            <a:endParaRPr lang="en-US" sz="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34"/>
              <p:cNvSpPr txBox="1">
                <a:spLocks noChangeArrowheads="1"/>
              </p:cNvSpPr>
              <p:nvPr/>
            </p:nvSpPr>
            <p:spPr bwMode="auto">
              <a:xfrm>
                <a:off x="1752600" y="1676400"/>
                <a:ext cx="5410200" cy="4800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algn="just" eaLnBrk="1" hangingPunct="1">
                  <a:buNone/>
                </a:pPr>
                <a:r>
                  <a:rPr lang="tr-TR" sz="2100" dirty="0" smtClean="0">
                    <a:solidFill>
                      <a:srgbClr val="292929"/>
                    </a:solidFill>
                  </a:rPr>
                  <a:t>(FOURIER SERIES)</a:t>
                </a:r>
              </a:p>
              <a:p>
                <a:pPr marL="0" indent="0" algn="just" eaLnBrk="1" hangingPunct="1">
                  <a:buNone/>
                </a:pPr>
                <a:r>
                  <a:rPr lang="tr-TR" sz="2100" u="sng" dirty="0" smtClean="0">
                    <a:solidFill>
                      <a:srgbClr val="292929"/>
                    </a:solidFill>
                  </a:rPr>
                  <a:t>Summary</a:t>
                </a:r>
                <a:r>
                  <a:rPr lang="tr-TR" sz="2100" dirty="0" smtClean="0">
                    <a:solidFill>
                      <a:srgbClr val="292929"/>
                    </a:solidFill>
                  </a:rPr>
                  <a:t>: If x(t) is </a:t>
                </a:r>
                <a:r>
                  <a:rPr lang="tr-TR" sz="2100" u="sng" dirty="0" smtClean="0">
                    <a:solidFill>
                      <a:srgbClr val="292929"/>
                    </a:solidFill>
                  </a:rPr>
                  <a:t>continuous time, periodic</a:t>
                </a:r>
                <a:r>
                  <a:rPr lang="tr-TR" sz="2100" dirty="0" smtClean="0">
                    <a:solidFill>
                      <a:srgbClr val="292929"/>
                    </a:solidFill>
                  </a:rPr>
                  <a:t> signal with period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100" i="1" smtClean="0">
                            <a:solidFill>
                              <a:srgbClr val="292929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tr-TR" sz="2100" b="0" i="1" smtClean="0">
                            <a:solidFill>
                              <a:srgbClr val="292929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tr-TR" sz="2100" b="0" i="1" smtClean="0">
                            <a:solidFill>
                              <a:srgbClr val="292929"/>
                            </a:solidFill>
                            <a:latin typeface="Cambria Math"/>
                          </a:rPr>
                          <m:t>𝑃</m:t>
                        </m:r>
                      </m:sub>
                    </m:sSub>
                    <m:r>
                      <a:rPr lang="tr-TR" sz="2100" b="0" i="1" smtClean="0">
                        <a:solidFill>
                          <a:srgbClr val="292929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tr-TR" sz="2100" b="0" i="1" smtClean="0">
                            <a:solidFill>
                              <a:srgbClr val="292929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tr-TR" sz="2100" b="0" i="1" smtClean="0">
                            <a:solidFill>
                              <a:srgbClr val="292929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tr-TR" sz="2100" b="0" i="1" smtClean="0">
                            <a:solidFill>
                              <a:srgbClr val="292929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sSub>
                          <m:sSubPr>
                            <m:ctrlPr>
                              <a:rPr lang="tr-TR" sz="2100" b="0" i="1" smtClean="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tr-TR" sz="2100" b="0" i="1" smtClean="0">
                                <a:solidFill>
                                  <a:srgbClr val="292929"/>
                                </a:solidFill>
                                <a:latin typeface="Cambria Math"/>
                                <a:ea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tr-TR" sz="2100" b="0" i="1" smtClean="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tr-TR" sz="2100" b="0" i="1" smtClean="0">
                        <a:solidFill>
                          <a:srgbClr val="292929"/>
                        </a:solidFill>
                        <a:latin typeface="Cambria Math"/>
                      </a:rPr>
                      <m:t>,</m:t>
                    </m:r>
                  </m:oMath>
                </a14:m>
                <a:endParaRPr lang="tr-TR" sz="2100" u="sng" dirty="0" smtClean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r>
                  <a:rPr lang="tr-TR" sz="2100" dirty="0" smtClean="0">
                    <a:solidFill>
                      <a:srgbClr val="292929"/>
                    </a:solidFill>
                  </a:rPr>
                  <a:t>then, we can represent x(t) as a linear summation of harmonically related sinusoids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tr-TR" sz="2100" i="1" smtClean="0">
                            <a:solidFill>
                              <a:srgbClr val="292929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tr-TR" sz="2100" i="1" smtClean="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tr-TR" sz="2100" b="0" i="1" smtClean="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tr-TR" sz="2100" b="0" i="1" smtClean="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  <m:t>𝑗𝑘</m:t>
                            </m:r>
                            <m:sSub>
                              <m:sSubPr>
                                <m:ctrlPr>
                                  <a:rPr lang="tr-TR" sz="2100" b="0" i="1" smtClean="0">
                                    <a:solidFill>
                                      <a:srgbClr val="292929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tr-TR" sz="2100" b="0" i="1" smtClean="0">
                                    <a:solidFill>
                                      <a:srgbClr val="292929"/>
                                    </a:solidFill>
                                    <a:latin typeface="Cambria Math"/>
                                    <a:ea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tr-TR" sz="2100" b="0" i="1" smtClean="0">
                                    <a:solidFill>
                                      <a:srgbClr val="292929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tr-TR" sz="2100" b="0" i="1" smtClean="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  <m:r>
                          <a:rPr lang="tr-TR" sz="2100" b="0" i="1" smtClean="0">
                            <a:solidFill>
                              <a:srgbClr val="292929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tr-TR" sz="2100" b="0" i="1" smtClean="0">
                            <a:solidFill>
                              <a:srgbClr val="292929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tr-TR" sz="2100" b="0" i="1" smtClean="0">
                            <a:solidFill>
                              <a:srgbClr val="292929"/>
                            </a:solidFill>
                            <a:latin typeface="Cambria Math"/>
                          </a:rPr>
                          <m:t>=0, ∓1, ∓2</m:t>
                        </m:r>
                        <m:r>
                          <a:rPr lang="tr-TR" sz="2100" b="0" i="1" smtClean="0">
                            <a:solidFill>
                              <a:srgbClr val="292929"/>
                            </a:solidFill>
                            <a:latin typeface="Cambria Math"/>
                            <a:ea typeface="Cambria Math"/>
                          </a:rPr>
                          <m:t>, ⋯</m:t>
                        </m:r>
                      </m:e>
                    </m:d>
                  </m:oMath>
                </a14:m>
                <a:r>
                  <a:rPr lang="tr-TR" sz="2100" dirty="0" smtClean="0">
                    <a:solidFill>
                      <a:srgbClr val="292929"/>
                    </a:solidFill>
                  </a:rPr>
                  <a:t> as</a:t>
                </a:r>
              </a:p>
              <a:p>
                <a:pPr marL="0" indent="0" algn="just" eaLnBrk="1" hangingPunct="1">
                  <a:buNone/>
                </a:pPr>
                <a14:m>
                  <m:oMath xmlns:m="http://schemas.openxmlformats.org/officeDocument/2006/math">
                    <m:r>
                      <a:rPr lang="tr-TR" sz="2100" i="1">
                        <a:solidFill>
                          <a:srgbClr val="292929"/>
                        </a:solidFill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tr-TR" sz="2100" i="1">
                            <a:solidFill>
                              <a:srgbClr val="292929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tr-TR" sz="2100" i="1">
                            <a:solidFill>
                              <a:srgbClr val="292929"/>
                            </a:solidFill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tr-TR" sz="2100" i="1">
                        <a:solidFill>
                          <a:srgbClr val="292929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tr-TR" sz="2100" i="1">
                            <a:solidFill>
                              <a:srgbClr val="292929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tr-TR" sz="2100" i="1">
                            <a:solidFill>
                              <a:srgbClr val="292929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tr-TR" sz="2100" i="1">
                            <a:solidFill>
                              <a:srgbClr val="292929"/>
                            </a:solidFill>
                            <a:latin typeface="Cambria Math"/>
                          </a:rPr>
                          <m:t>=−∞</m:t>
                        </m:r>
                      </m:sub>
                      <m:sup>
                        <m:r>
                          <a:rPr lang="tr-TR" sz="2100" i="1">
                            <a:solidFill>
                              <a:srgbClr val="292929"/>
                            </a:solidFill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tr-TR" sz="2100" i="1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tr-TR" sz="2100" i="1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tr-TR" sz="2100" i="1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sSup>
                          <m:sSupPr>
                            <m:ctrlPr>
                              <a:rPr lang="tr-TR" sz="2100" i="1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tr-TR" sz="2100" i="1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tr-TR" sz="2100" i="1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  <m:t>𝑗</m:t>
                            </m:r>
                            <m:r>
                              <a:rPr lang="tr-TR" sz="2100" i="1">
                                <a:solidFill>
                                  <a:srgbClr val="292929"/>
                                </a:solidFill>
                                <a:latin typeface="Cambria Math"/>
                                <a:ea typeface="Cambria Math"/>
                              </a:rPr>
                              <m:t>𝑘</m:t>
                            </m:r>
                            <m:sSub>
                              <m:sSubPr>
                                <m:ctrlPr>
                                  <a:rPr lang="tr-TR" sz="2100" i="1">
                                    <a:solidFill>
                                      <a:srgbClr val="292929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tr-TR" sz="2100" i="1" smtClean="0">
                                    <a:solidFill>
                                      <a:srgbClr val="292929"/>
                                    </a:solidFill>
                                    <a:latin typeface="Cambria Math"/>
                                    <a:ea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tr-TR" sz="2100" i="1">
                                    <a:solidFill>
                                      <a:srgbClr val="292929"/>
                                    </a:solidFill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tr-TR" sz="2100" i="1">
                                <a:solidFill>
                                  <a:srgbClr val="292929"/>
                                </a:solidFill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sup>
                        </m:sSup>
                      </m:e>
                    </m:nary>
                  </m:oMath>
                </a14:m>
                <a:r>
                  <a:rPr lang="tr-TR" sz="2100" dirty="0">
                    <a:solidFill>
                      <a:srgbClr val="292929"/>
                    </a:solidFill>
                  </a:rPr>
                  <a:t>  (</a:t>
                </a:r>
                <a:r>
                  <a:rPr lang="tr-TR" sz="2100" dirty="0">
                    <a:solidFill>
                      <a:srgbClr val="292929"/>
                    </a:solidFill>
                  </a:rPr>
                  <a:t>Synth.Eqn</a:t>
                </a:r>
                <a:r>
                  <a:rPr lang="tr-TR" sz="2100" dirty="0" smtClean="0">
                    <a:solidFill>
                      <a:srgbClr val="292929"/>
                    </a:solidFill>
                  </a:rPr>
                  <a:t>.)</a:t>
                </a:r>
              </a:p>
              <a:p>
                <a:pPr marL="0" indent="0" algn="just" eaLnBrk="1" hangingPunct="1">
                  <a:buNone/>
                </a:pPr>
                <a:r>
                  <a:rPr lang="tr-TR" sz="2100" dirty="0">
                    <a:solidFill>
                      <a:srgbClr val="292929"/>
                    </a:solidFill>
                  </a:rPr>
                  <a:t>w</a:t>
                </a:r>
                <a:r>
                  <a:rPr lang="tr-TR" sz="2100" dirty="0" smtClean="0">
                    <a:solidFill>
                      <a:srgbClr val="292929"/>
                    </a:solidFill>
                  </a:rPr>
                  <a:t>here the coefficients c</a:t>
                </a:r>
                <a:r>
                  <a:rPr lang="tr-TR" sz="2100" baseline="-25000" dirty="0" smtClean="0">
                    <a:solidFill>
                      <a:srgbClr val="292929"/>
                    </a:solidFill>
                  </a:rPr>
                  <a:t>k</a:t>
                </a:r>
                <a:r>
                  <a:rPr lang="tr-TR" sz="2100" dirty="0" smtClean="0">
                    <a:solidFill>
                      <a:srgbClr val="292929"/>
                    </a:solidFill>
                  </a:rPr>
                  <a:t> are found from</a:t>
                </a: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tr-TR" sz="2100" b="0" i="1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tr-TR" sz="2100" i="1">
                          <a:solidFill>
                            <a:srgbClr val="292929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sub>
                          </m:sSub>
                        </m:den>
                      </m:f>
                      <m:nary>
                        <m:naryPr>
                          <m:supHide m:val="on"/>
                          <m:ctrlP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𝑥</m:t>
                          </m:r>
                          <m:d>
                            <m:dPr>
                              <m:ctrlP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sSup>
                            <m:sSupPr>
                              <m:ctrlPr>
                                <a:rPr lang="tr-TR" sz="210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tr-TR" sz="21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sz="21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tr-TR" sz="21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𝑗𝑘</m:t>
                              </m:r>
                              <m:sSub>
                                <m:sSubPr>
                                  <m:ctrlPr>
                                    <a:rPr lang="tr-TR" sz="2100" b="0" i="1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tr-TR" sz="2100" b="0" i="1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tr-TR" sz="2100" b="0" i="1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tr-TR" sz="21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  <m: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</p:txBody>
          </p:sp>
        </mc:Choice>
        <mc:Fallback>
          <p:sp>
            <p:nvSpPr>
              <p:cNvPr id="3" name="Rectangl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52600" y="1676400"/>
                <a:ext cx="5410200" cy="4800600"/>
              </a:xfrm>
              <a:prstGeom prst="rect">
                <a:avLst/>
              </a:prstGeom>
              <a:blipFill rotWithShape="1">
                <a:blip r:embed="rId2"/>
                <a:stretch>
                  <a:fillRect l="-1353" t="-761" r="-135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8885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533400" y="6611938"/>
            <a:ext cx="861060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dirty="0">
                <a:solidFill>
                  <a:schemeClr val="bg1"/>
                </a:solidFill>
              </a:rPr>
              <a:t>Copyright 20</a:t>
            </a:r>
            <a:r>
              <a:rPr lang="tr-TR" sz="1000" dirty="0">
                <a:solidFill>
                  <a:schemeClr val="bg1"/>
                </a:solidFill>
              </a:rPr>
              <a:t>12</a:t>
            </a:r>
            <a:r>
              <a:rPr lang="en-US" sz="1000" dirty="0">
                <a:solidFill>
                  <a:schemeClr val="bg1"/>
                </a:solidFill>
              </a:rPr>
              <a:t> | </a:t>
            </a:r>
            <a:r>
              <a:rPr lang="tr-TR" sz="1000" dirty="0">
                <a:solidFill>
                  <a:schemeClr val="bg1"/>
                </a:solidFill>
              </a:rPr>
              <a:t>Instructor: Dr. Gülden Köktürk</a:t>
            </a:r>
            <a:r>
              <a:rPr lang="en-US" sz="1000" dirty="0">
                <a:solidFill>
                  <a:schemeClr val="bg1"/>
                </a:solidFill>
              </a:rPr>
              <a:t> | </a:t>
            </a:r>
            <a:r>
              <a:rPr lang="tr-TR" sz="1000" dirty="0">
                <a:solidFill>
                  <a:schemeClr val="bg1"/>
                </a:solidFill>
              </a:rPr>
              <a:t>EED1004-INTRODUCTION TO SIGNAL PROCESSING</a:t>
            </a:r>
            <a:endParaRPr lang="en-US" sz="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34"/>
              <p:cNvSpPr txBox="1">
                <a:spLocks noChangeArrowheads="1"/>
              </p:cNvSpPr>
              <p:nvPr/>
            </p:nvSpPr>
            <p:spPr bwMode="auto">
              <a:xfrm>
                <a:off x="1752600" y="1676400"/>
                <a:ext cx="5943600" cy="4800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algn="just" eaLnBrk="1" hangingPunct="1">
                  <a:buNone/>
                </a:pPr>
                <a:r>
                  <a:rPr lang="tr-TR" sz="2100" dirty="0" smtClean="0">
                    <a:solidFill>
                      <a:srgbClr val="292929"/>
                    </a:solidFill>
                  </a:rPr>
                  <a:t>Dc term (dc offset): </a:t>
                </a:r>
              </a:p>
              <a:p>
                <a:pPr marL="0" indent="0" algn="just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tr-TR" sz="2100" b="0" i="1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tr-TR" sz="2100" i="1">
                          <a:solidFill>
                            <a:srgbClr val="292929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sub>
                          </m:sSub>
                        </m:den>
                      </m:f>
                      <m:nary>
                        <m:naryPr>
                          <m:supHide m:val="on"/>
                          <m:ctrlP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𝑥</m:t>
                          </m:r>
                          <m:d>
                            <m:dPr>
                              <m:ctrlP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tr-TR" sz="1400" i="1">
                              <a:solidFill>
                                <a:srgbClr val="292929"/>
                              </a:solidFill>
                              <a:latin typeface="Cambria Math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sz="1400" i="1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</m:ctrlPr>
                            </m:groupChrPr>
                            <m:e>
                              <m:r>
                                <a:rPr lang="tr-TR" sz="1400" i="1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tr-TR" sz="1400" i="1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tr-TR" sz="1400" i="1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tr-TR" sz="1400" i="1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:</m:t>
                              </m:r>
                              <m:r>
                                <a:rPr lang="tr-TR" sz="1400" i="1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𝑐𝑜𝑛𝑡𝑖𝑛𝑢𝑜𝑢𝑠</m:t>
                              </m:r>
                              <m:r>
                                <a:rPr lang="tr-TR" sz="1400" i="1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tr-TR" sz="1400" i="1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𝑎𝑛𝑑</m:t>
                              </m:r>
                              <m:r>
                                <a:rPr lang="tr-TR" sz="1400" i="1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tr-TR" sz="1400" i="1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𝑝𝑒𝑟𝑖𝑜𝑑𝑖𝑐</m:t>
                              </m:r>
                            </m:e>
                          </m:groupChr>
                        </m:e>
                        <m:lim>
                          <m:r>
                            <a:rPr lang="tr-TR" sz="1400" i="1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𝑡𝑖𝑚𝑒</m:t>
                          </m:r>
                          <m:r>
                            <a:rPr lang="tr-TR" sz="1400" i="1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tr-TR" sz="1400" i="1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𝑑𝑜𝑚𝑎𝑖𝑛</m:t>
                          </m:r>
                        </m:lim>
                      </m:limLow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tr-TR" sz="1400" i="1">
                              <a:solidFill>
                                <a:srgbClr val="292929"/>
                              </a:solidFill>
                              <a:latin typeface="Cambria Math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tr-TR" sz="1400" i="1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  <m:t>𝐹</m:t>
                            </m:r>
                            <m:r>
                              <a:rPr lang="tr-TR" sz="1400" i="1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  <m:t>𝑂𝑈𝑅𝐼𝐸𝑅</m:t>
                            </m:r>
                            <m:r>
                              <a:rPr lang="tr-TR" sz="1400" i="1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tr-TR" sz="1400" i="1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  <m:t>𝑆𝐸𝑅𝐼𝐸𝑆</m:t>
                            </m:r>
                          </m:e>
                        </m:mr>
                        <m:mr>
                          <m:e>
                            <m:r>
                              <a:rPr lang="tr-TR" sz="1400" i="1">
                                <a:solidFill>
                                  <a:srgbClr val="292929"/>
                                </a:solidFill>
                                <a:latin typeface="Cambria Math"/>
                                <a:ea typeface="Cambria Math"/>
                              </a:rPr>
                              <m:t>↔</m:t>
                            </m:r>
                          </m:e>
                        </m:mr>
                      </m:m>
                      <m:limLow>
                        <m:limLowPr>
                          <m:ctrlPr>
                            <a:rPr lang="tr-TR" sz="1400" i="1">
                              <a:solidFill>
                                <a:srgbClr val="292929"/>
                              </a:solidFill>
                              <a:latin typeface="Cambria Math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sz="1400" i="1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lang="tr-TR" sz="1400" i="1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tr-TR" sz="1400" i="1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tr-TR" sz="1400" i="1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tr-TR" sz="1400" i="1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:</m:t>
                              </m:r>
                              <m:r>
                                <a:rPr lang="tr-TR" sz="1400" i="1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𝑑𝑖𝑠𝑐𝑟𝑒𝑡𝑒</m:t>
                              </m:r>
                              <m:r>
                                <a:rPr lang="tr-TR" sz="1400" i="1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tr-TR" sz="1400" i="1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𝑎𝑛𝑑</m:t>
                              </m:r>
                              <m:r>
                                <a:rPr lang="tr-TR" sz="1400" i="1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tr-TR" sz="1400" i="1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𝑎𝑝𝑒𝑟𝑖𝑜𝑑𝑖𝑐</m:t>
                              </m:r>
                            </m:e>
                          </m:groupChr>
                        </m:e>
                        <m:lim>
                          <m:r>
                            <a:rPr lang="tr-TR" sz="1400" i="1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𝑓𝑟𝑒𝑞𝑢𝑒𝑛𝑐𝑦</m:t>
                          </m:r>
                          <m:r>
                            <a:rPr lang="tr-TR" sz="1400" i="1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tr-TR" sz="1400" i="1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𝑑𝑜𝑚𝑎𝑖𝑛</m:t>
                          </m:r>
                        </m:lim>
                      </m:limLow>
                    </m:oMath>
                  </m:oMathPara>
                </a14:m>
                <a:endParaRPr lang="tr-TR" sz="1400" dirty="0" smtClean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r>
                  <a:rPr lang="tr-TR" sz="2100" dirty="0" smtClean="0">
                    <a:solidFill>
                      <a:srgbClr val="292929"/>
                    </a:solidFill>
                  </a:rPr>
                  <a:t>Continuous-Time Fourier Transform (FT)</a:t>
                </a:r>
              </a:p>
              <a:p>
                <a:pPr marL="0" indent="0" algn="just" eaLnBrk="1" hangingPunct="1">
                  <a:buNone/>
                </a:pPr>
                <a:r>
                  <a:rPr lang="tr-TR" sz="2100" dirty="0" smtClean="0">
                    <a:solidFill>
                      <a:srgbClr val="292929"/>
                    </a:solidFill>
                  </a:rPr>
                  <a:t>For continuous-time aperiodic signals.</a:t>
                </a:r>
              </a:p>
              <a:p>
                <a:pPr marL="0" indent="0" algn="just" eaLnBrk="1" hangingPunct="1">
                  <a:buNone/>
                </a:pPr>
                <a:r>
                  <a:rPr lang="tr-TR" sz="2100" u="sng" dirty="0" smtClean="0">
                    <a:solidFill>
                      <a:srgbClr val="292929"/>
                    </a:solidFill>
                  </a:rPr>
                  <a:t>Fourier series</a:t>
                </a:r>
                <a:r>
                  <a:rPr lang="tr-TR" sz="2100" dirty="0" smtClean="0">
                    <a:solidFill>
                      <a:srgbClr val="292929"/>
                    </a:solidFill>
                  </a:rPr>
                  <a:t> gives the spectrum of </a:t>
                </a:r>
                <a:r>
                  <a:rPr lang="tr-TR" sz="2100" u="sng" dirty="0" smtClean="0">
                    <a:solidFill>
                      <a:srgbClr val="292929"/>
                    </a:solidFill>
                  </a:rPr>
                  <a:t>continuous-time, periodic signals.</a:t>
                </a:r>
              </a:p>
              <a:p>
                <a:pPr marL="0" indent="0" algn="just" eaLnBrk="1" hangingPunct="1">
                  <a:buNone/>
                </a:pPr>
                <a:r>
                  <a:rPr lang="tr-TR" sz="2100" u="sng" dirty="0" smtClean="0">
                    <a:solidFill>
                      <a:srgbClr val="292929"/>
                    </a:solidFill>
                  </a:rPr>
                  <a:t>Fourier transform</a:t>
                </a:r>
                <a:r>
                  <a:rPr lang="tr-TR" sz="2100" dirty="0" smtClean="0">
                    <a:solidFill>
                      <a:srgbClr val="292929"/>
                    </a:solidFill>
                  </a:rPr>
                  <a:t> is used to find the spectrum of the </a:t>
                </a:r>
                <a:r>
                  <a:rPr lang="tr-TR" sz="2100" u="sng" dirty="0" smtClean="0">
                    <a:solidFill>
                      <a:srgbClr val="292929"/>
                    </a:solidFill>
                  </a:rPr>
                  <a:t>continuous-time, aperiodic signals.</a:t>
                </a:r>
                <a:endParaRPr lang="tr-TR" sz="2100" u="sng" dirty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</p:txBody>
          </p:sp>
        </mc:Choice>
        <mc:Fallback>
          <p:sp>
            <p:nvSpPr>
              <p:cNvPr id="3" name="Rectangl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52600" y="1676400"/>
                <a:ext cx="5943600" cy="4800600"/>
              </a:xfrm>
              <a:prstGeom prst="rect">
                <a:avLst/>
              </a:prstGeom>
              <a:blipFill rotWithShape="1">
                <a:blip r:embed="rId2"/>
                <a:stretch>
                  <a:fillRect l="-1231" t="-761" r="-123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58275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533400" y="6611938"/>
            <a:ext cx="861060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dirty="0">
                <a:solidFill>
                  <a:schemeClr val="bg1"/>
                </a:solidFill>
              </a:rPr>
              <a:t>Copyright 20</a:t>
            </a:r>
            <a:r>
              <a:rPr lang="tr-TR" sz="1000" dirty="0">
                <a:solidFill>
                  <a:schemeClr val="bg1"/>
                </a:solidFill>
              </a:rPr>
              <a:t>12</a:t>
            </a:r>
            <a:r>
              <a:rPr lang="en-US" sz="1000" dirty="0">
                <a:solidFill>
                  <a:schemeClr val="bg1"/>
                </a:solidFill>
              </a:rPr>
              <a:t> | </a:t>
            </a:r>
            <a:r>
              <a:rPr lang="tr-TR" sz="1000" dirty="0">
                <a:solidFill>
                  <a:schemeClr val="bg1"/>
                </a:solidFill>
              </a:rPr>
              <a:t>Instructor: Dr. Gülden Köktürk</a:t>
            </a:r>
            <a:r>
              <a:rPr lang="en-US" sz="1000" dirty="0">
                <a:solidFill>
                  <a:schemeClr val="bg1"/>
                </a:solidFill>
              </a:rPr>
              <a:t> | </a:t>
            </a:r>
            <a:r>
              <a:rPr lang="tr-TR" sz="1000" dirty="0">
                <a:solidFill>
                  <a:schemeClr val="bg1"/>
                </a:solidFill>
              </a:rPr>
              <a:t>EED1004-INTRODUCTION TO SIGNAL PROCESSING</a:t>
            </a:r>
            <a:endParaRPr lang="en-US" sz="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34"/>
              <p:cNvSpPr txBox="1">
                <a:spLocks noChangeArrowheads="1"/>
              </p:cNvSpPr>
              <p:nvPr/>
            </p:nvSpPr>
            <p:spPr bwMode="auto">
              <a:xfrm>
                <a:off x="1752600" y="1676400"/>
                <a:ext cx="5562600" cy="4800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algn="just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14:m>
                  <m:oMath xmlns:m="http://schemas.openxmlformats.org/officeDocument/2006/math">
                    <m:r>
                      <a:rPr lang="tr-TR" sz="2100" b="0" i="1" smtClean="0">
                        <a:solidFill>
                          <a:srgbClr val="292929"/>
                        </a:solidFill>
                        <a:latin typeface="Cambria Math"/>
                      </a:rPr>
                      <m:t>𝑋</m:t>
                    </m:r>
                    <m:d>
                      <m:dPr>
                        <m:ctrlPr>
                          <a:rPr lang="tr-TR" sz="2100" b="0" i="1" smtClean="0">
                            <a:solidFill>
                              <a:srgbClr val="292929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tr-TR" sz="2100" b="0" i="1" smtClean="0">
                            <a:solidFill>
                              <a:srgbClr val="292929"/>
                            </a:solidFill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</m:d>
                    <m:r>
                      <a:rPr lang="tr-TR" sz="2100" b="0" i="1" smtClean="0">
                        <a:solidFill>
                          <a:srgbClr val="292929"/>
                        </a:solidFill>
                        <a:latin typeface="Cambria Math"/>
                        <a:ea typeface="Cambria Math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tr-TR" sz="2100" b="0" i="1" smtClean="0">
                            <a:solidFill>
                              <a:srgbClr val="292929"/>
                            </a:solidFill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tr-TR" sz="2100" b="0" i="1" smtClean="0">
                            <a:solidFill>
                              <a:srgbClr val="292929"/>
                            </a:solidFill>
                            <a:latin typeface="Cambria Math"/>
                            <a:ea typeface="Cambria Math"/>
                          </a:rPr>
                          <m:t>−∞</m:t>
                        </m:r>
                      </m:sub>
                      <m:sup>
                        <m:r>
                          <a:rPr lang="tr-TR" sz="2100" b="0" i="1" smtClean="0">
                            <a:solidFill>
                              <a:srgbClr val="292929"/>
                            </a:solidFill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r>
                          <a:rPr lang="tr-TR" sz="2100" b="0" i="1" smtClean="0">
                            <a:solidFill>
                              <a:srgbClr val="292929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tr-TR" sz="2100" b="0" i="1" smtClean="0">
                            <a:solidFill>
                              <a:srgbClr val="292929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tr-TR" sz="2100" b="0" i="1" smtClean="0">
                            <a:solidFill>
                              <a:srgbClr val="292929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tr-TR" sz="2100" b="0" i="1" smtClean="0">
                            <a:solidFill>
                              <a:srgbClr val="292929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  <m:sSup>
                          <m:sSupPr>
                            <m:ctrlPr>
                              <a:rPr lang="tr-TR" sz="2100" b="0" i="1" smtClean="0">
                                <a:solidFill>
                                  <a:srgbClr val="292929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tr-TR" sz="2100" b="0" i="1" smtClean="0">
                                <a:solidFill>
                                  <a:srgbClr val="292929"/>
                                </a:solidFill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tr-TR" sz="2100" b="0" i="1" smtClean="0">
                                <a:solidFill>
                                  <a:srgbClr val="292929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tr-TR" sz="2100" b="0" i="1" smtClean="0">
                                <a:solidFill>
                                  <a:srgbClr val="292929"/>
                                </a:solidFill>
                                <a:latin typeface="Cambria Math"/>
                                <a:ea typeface="Cambria Math"/>
                              </a:rPr>
                              <m:t>𝑗</m:t>
                            </m:r>
                            <m:r>
                              <a:rPr lang="tr-TR" sz="2100" b="0" i="1" smtClean="0">
                                <a:solidFill>
                                  <a:srgbClr val="292929"/>
                                </a:solidFill>
                                <a:latin typeface="Cambria Math"/>
                                <a:ea typeface="Cambria Math"/>
                              </a:rPr>
                              <m:t>𝜔</m:t>
                            </m:r>
                            <m:r>
                              <a:rPr lang="tr-TR" sz="2100" b="0" i="1" smtClean="0">
                                <a:solidFill>
                                  <a:srgbClr val="292929"/>
                                </a:solidFill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sup>
                        </m:sSup>
                        <m:r>
                          <a:rPr lang="tr-TR" sz="2100" b="0" i="1" smtClean="0">
                            <a:solidFill>
                              <a:srgbClr val="292929"/>
                            </a:solidFill>
                            <a:latin typeface="Cambria Math"/>
                            <a:ea typeface="Cambria Math"/>
                          </a:rPr>
                          <m:t>𝑑𝑡</m:t>
                        </m:r>
                      </m:e>
                    </m:nary>
                  </m:oMath>
                </a14:m>
                <a:r>
                  <a:rPr lang="tr-TR" sz="2100" dirty="0" smtClean="0">
                    <a:solidFill>
                      <a:srgbClr val="292929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tr-TR" sz="1400" i="1">
                        <a:solidFill>
                          <a:srgbClr val="292929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tr-TR" sz="1400" i="1">
                        <a:solidFill>
                          <a:srgbClr val="292929"/>
                        </a:solidFill>
                        <a:latin typeface="Cambria Math"/>
                        <a:ea typeface="Cambria Math"/>
                      </a:rPr>
                      <m:t>𝐴𝑛𝑎𝑙𝑦𝑠𝑖𝑠</m:t>
                    </m:r>
                    <m:r>
                      <a:rPr lang="tr-TR" sz="1400" i="1">
                        <a:solidFill>
                          <a:srgbClr val="292929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tr-TR" sz="1400" i="1">
                        <a:solidFill>
                          <a:srgbClr val="292929"/>
                        </a:solidFill>
                        <a:latin typeface="Cambria Math"/>
                        <a:ea typeface="Cambria Math"/>
                      </a:rPr>
                      <m:t>𝐸𝑞𝑛</m:t>
                    </m:r>
                    <m:r>
                      <a:rPr lang="tr-TR" sz="1400" i="1">
                        <a:solidFill>
                          <a:srgbClr val="292929"/>
                        </a:solidFill>
                        <a:latin typeface="Cambria Math"/>
                        <a:ea typeface="Cambria Math"/>
                      </a:rPr>
                      <m:t>. </m:t>
                    </m:r>
                    <m:r>
                      <a:rPr lang="tr-TR" sz="1400" i="1">
                        <a:solidFill>
                          <a:srgbClr val="292929"/>
                        </a:solidFill>
                        <a:latin typeface="Cambria Math"/>
                        <a:ea typeface="Cambria Math"/>
                      </a:rPr>
                      <m:t>𝑓𝑜𝑟</m:t>
                    </m:r>
                    <m:r>
                      <a:rPr lang="tr-TR" sz="1400" i="1">
                        <a:solidFill>
                          <a:srgbClr val="292929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tr-TR" sz="1400" i="1">
                        <a:solidFill>
                          <a:srgbClr val="292929"/>
                        </a:solidFill>
                        <a:latin typeface="Cambria Math"/>
                        <a:ea typeface="Cambria Math"/>
                      </a:rPr>
                      <m:t>𝐹𝑇</m:t>
                    </m:r>
                    <m:r>
                      <a:rPr lang="tr-TR" sz="1400" i="1">
                        <a:solidFill>
                          <a:srgbClr val="292929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tr-TR" sz="1400" dirty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14:m>
                  <m:oMath xmlns:m="http://schemas.openxmlformats.org/officeDocument/2006/math">
                    <m:r>
                      <a:rPr lang="tr-TR" sz="2100" b="0" i="1" smtClean="0">
                        <a:solidFill>
                          <a:srgbClr val="292929"/>
                        </a:solidFill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tr-TR" sz="2100" i="1">
                            <a:solidFill>
                              <a:srgbClr val="292929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tr-TR" sz="2100" b="0" i="1" smtClean="0">
                            <a:solidFill>
                              <a:srgbClr val="292929"/>
                            </a:solidFill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tr-TR" sz="2100" i="1">
                        <a:solidFill>
                          <a:srgbClr val="292929"/>
                        </a:solidFill>
                        <a:latin typeface="Cambria Math"/>
                        <a:ea typeface="Cambria Math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tr-TR" sz="2100" i="1">
                            <a:solidFill>
                              <a:srgbClr val="292929"/>
                            </a:solidFill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tr-TR" sz="2100" i="1">
                            <a:solidFill>
                              <a:srgbClr val="292929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tr-TR" sz="2100" i="1">
                            <a:solidFill>
                              <a:srgbClr val="292929"/>
                            </a:solidFill>
                            <a:latin typeface="Cambria Math"/>
                            <a:ea typeface="Cambria Math"/>
                          </a:rPr>
                          <m:t>∞</m:t>
                        </m:r>
                      </m:sub>
                      <m:sup>
                        <m:r>
                          <a:rPr lang="tr-TR" sz="2100" i="1">
                            <a:solidFill>
                              <a:srgbClr val="292929"/>
                            </a:solidFill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r>
                          <a:rPr lang="tr-TR" sz="2100" b="0" i="1" smtClean="0">
                            <a:solidFill>
                              <a:srgbClr val="292929"/>
                            </a:solidFill>
                            <a:latin typeface="Cambria Math"/>
                            <a:ea typeface="Cambria Math"/>
                          </a:rPr>
                          <m:t>𝑋</m:t>
                        </m:r>
                        <m:r>
                          <a:rPr lang="tr-TR" sz="2100" i="1">
                            <a:solidFill>
                              <a:srgbClr val="292929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tr-TR" sz="2100" i="1" smtClean="0">
                            <a:solidFill>
                              <a:srgbClr val="292929"/>
                            </a:solidFill>
                            <a:latin typeface="Cambria Math"/>
                            <a:ea typeface="Cambria Math"/>
                          </a:rPr>
                          <m:t>𝜔</m:t>
                        </m:r>
                        <m:r>
                          <a:rPr lang="tr-TR" sz="2100" i="1">
                            <a:solidFill>
                              <a:srgbClr val="292929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  <m:sSup>
                          <m:sSupPr>
                            <m:ctrlPr>
                              <a:rPr lang="tr-TR" sz="2100" i="1">
                                <a:solidFill>
                                  <a:srgbClr val="292929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tr-TR" sz="2100" i="1">
                                <a:solidFill>
                                  <a:srgbClr val="292929"/>
                                </a:solidFill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tr-TR" sz="2100" i="1">
                                <a:solidFill>
                                  <a:srgbClr val="292929"/>
                                </a:solidFill>
                                <a:latin typeface="Cambria Math"/>
                                <a:ea typeface="Cambria Math"/>
                              </a:rPr>
                              <m:t>𝑗</m:t>
                            </m:r>
                            <m:r>
                              <a:rPr lang="tr-TR" sz="2100" i="1">
                                <a:solidFill>
                                  <a:srgbClr val="292929"/>
                                </a:solidFill>
                                <a:latin typeface="Cambria Math"/>
                                <a:ea typeface="Cambria Math"/>
                              </a:rPr>
                              <m:t>𝜔</m:t>
                            </m:r>
                            <m:r>
                              <a:rPr lang="tr-TR" sz="2100" i="1">
                                <a:solidFill>
                                  <a:srgbClr val="292929"/>
                                </a:solidFill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sup>
                        </m:sSup>
                        <m:r>
                          <a:rPr lang="tr-TR" sz="2100" i="1">
                            <a:solidFill>
                              <a:srgbClr val="292929"/>
                            </a:solidFill>
                            <a:latin typeface="Cambria Math"/>
                            <a:ea typeface="Cambria Math"/>
                          </a:rPr>
                          <m:t>𝑑𝑡</m:t>
                        </m:r>
                      </m:e>
                    </m:nary>
                  </m:oMath>
                </a14:m>
                <a:r>
                  <a:rPr lang="tr-TR" sz="2100" dirty="0">
                    <a:solidFill>
                      <a:srgbClr val="292929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tr-TR" sz="1400" i="1">
                        <a:solidFill>
                          <a:srgbClr val="292929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tr-TR" sz="1400" b="0" i="1" smtClean="0">
                        <a:solidFill>
                          <a:srgbClr val="292929"/>
                        </a:solidFill>
                        <a:latin typeface="Cambria Math"/>
                        <a:ea typeface="Cambria Math"/>
                      </a:rPr>
                      <m:t>𝑆𝑦𝑛𝑡h𝑒</m:t>
                    </m:r>
                    <m:r>
                      <a:rPr lang="tr-TR" sz="1400" i="1">
                        <a:solidFill>
                          <a:srgbClr val="292929"/>
                        </a:solidFill>
                        <a:latin typeface="Cambria Math"/>
                        <a:ea typeface="Cambria Math"/>
                      </a:rPr>
                      <m:t>𝑠𝑖𝑠</m:t>
                    </m:r>
                    <m:r>
                      <a:rPr lang="tr-TR" sz="1400" i="1">
                        <a:solidFill>
                          <a:srgbClr val="292929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tr-TR" sz="1400" i="1">
                        <a:solidFill>
                          <a:srgbClr val="292929"/>
                        </a:solidFill>
                        <a:latin typeface="Cambria Math"/>
                        <a:ea typeface="Cambria Math"/>
                      </a:rPr>
                      <m:t>𝐸𝑞𝑛</m:t>
                    </m:r>
                    <m:r>
                      <a:rPr lang="tr-TR" sz="1400" i="1">
                        <a:solidFill>
                          <a:srgbClr val="292929"/>
                        </a:solidFill>
                        <a:latin typeface="Cambria Math"/>
                        <a:ea typeface="Cambria Math"/>
                      </a:rPr>
                      <m:t>. </m:t>
                    </m:r>
                    <m:r>
                      <a:rPr lang="tr-TR" sz="1400" i="1">
                        <a:solidFill>
                          <a:srgbClr val="292929"/>
                        </a:solidFill>
                        <a:latin typeface="Cambria Math"/>
                        <a:ea typeface="Cambria Math"/>
                      </a:rPr>
                      <m:t>𝑓𝑜𝑟</m:t>
                    </m:r>
                    <m:r>
                      <a:rPr lang="tr-TR" sz="1400" i="1">
                        <a:solidFill>
                          <a:srgbClr val="292929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tr-TR" sz="1400" i="1">
                        <a:solidFill>
                          <a:srgbClr val="292929"/>
                        </a:solidFill>
                        <a:latin typeface="Cambria Math"/>
                        <a:ea typeface="Cambria Math"/>
                      </a:rPr>
                      <m:t>𝐹𝑇</m:t>
                    </m:r>
                    <m:r>
                      <a:rPr lang="tr-TR" sz="1400" i="1">
                        <a:solidFill>
                          <a:srgbClr val="292929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tr-TR" sz="1400" dirty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</p:txBody>
          </p:sp>
        </mc:Choice>
        <mc:Fallback>
          <p:sp>
            <p:nvSpPr>
              <p:cNvPr id="3" name="Rectangl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52600" y="1676400"/>
                <a:ext cx="5562600" cy="4800600"/>
              </a:xfrm>
              <a:prstGeom prst="rect">
                <a:avLst/>
              </a:prstGeom>
              <a:blipFill rotWithShape="1">
                <a:blip r:embed="rId2"/>
                <a:stretch>
                  <a:fillRect l="-110" t="-45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28105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533400" y="6611938"/>
            <a:ext cx="861060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dirty="0">
                <a:solidFill>
                  <a:schemeClr val="bg1"/>
                </a:solidFill>
              </a:rPr>
              <a:t>Copyright 20</a:t>
            </a:r>
            <a:r>
              <a:rPr lang="tr-TR" sz="1000" dirty="0">
                <a:solidFill>
                  <a:schemeClr val="bg1"/>
                </a:solidFill>
              </a:rPr>
              <a:t>12</a:t>
            </a:r>
            <a:r>
              <a:rPr lang="en-US" sz="1000" dirty="0">
                <a:solidFill>
                  <a:schemeClr val="bg1"/>
                </a:solidFill>
              </a:rPr>
              <a:t> | </a:t>
            </a:r>
            <a:r>
              <a:rPr lang="tr-TR" sz="1000" dirty="0">
                <a:solidFill>
                  <a:schemeClr val="bg1"/>
                </a:solidFill>
              </a:rPr>
              <a:t>Instructor: Dr. Gülden Köktürk</a:t>
            </a:r>
            <a:r>
              <a:rPr lang="en-US" sz="1000" dirty="0">
                <a:solidFill>
                  <a:schemeClr val="bg1"/>
                </a:solidFill>
              </a:rPr>
              <a:t> | </a:t>
            </a:r>
            <a:r>
              <a:rPr lang="tr-TR" sz="1000" dirty="0">
                <a:solidFill>
                  <a:schemeClr val="bg1"/>
                </a:solidFill>
              </a:rPr>
              <a:t>EED1004-INTRODUCTION TO SIGNAL PROCESSING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4" name="Rectangle 34"/>
          <p:cNvSpPr txBox="1">
            <a:spLocks noChangeArrowheads="1"/>
          </p:cNvSpPr>
          <p:nvPr/>
        </p:nvSpPr>
        <p:spPr bwMode="auto">
          <a:xfrm>
            <a:off x="1752600" y="1295400"/>
            <a:ext cx="60198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endParaRPr lang="tr-TR" sz="2100" dirty="0" smtClean="0">
              <a:solidFill>
                <a:srgbClr val="292929"/>
              </a:solidFill>
            </a:endParaRPr>
          </a:p>
          <a:p>
            <a:pPr marL="0" indent="0" algn="just" eaLnBrk="1" hangingPunct="1">
              <a:buNone/>
            </a:pPr>
            <a:endParaRPr lang="tr-TR" sz="2100" dirty="0">
              <a:solidFill>
                <a:srgbClr val="292929"/>
              </a:solidFill>
            </a:endParaRPr>
          </a:p>
          <a:p>
            <a:pPr marL="0" indent="0" algn="just" eaLnBrk="1" hangingPunct="1">
              <a:buNone/>
            </a:pPr>
            <a:endParaRPr lang="tr-TR" sz="2100" dirty="0" smtClean="0">
              <a:solidFill>
                <a:srgbClr val="292929"/>
              </a:solidFill>
            </a:endParaRPr>
          </a:p>
          <a:p>
            <a:pPr marL="0" indent="0" algn="just" eaLnBrk="1" hangingPunct="1">
              <a:buNone/>
            </a:pPr>
            <a:endParaRPr lang="tr-TR" sz="2100" u="sng" dirty="0" smtClean="0">
              <a:solidFill>
                <a:srgbClr val="292929"/>
              </a:solidFill>
            </a:endParaRPr>
          </a:p>
          <a:p>
            <a:pPr marL="0" indent="0" algn="just" eaLnBrk="1" hangingPunct="1">
              <a:buNone/>
            </a:pPr>
            <a:endParaRPr lang="tr-TR" sz="2100" dirty="0" smtClean="0">
              <a:solidFill>
                <a:srgbClr val="292929"/>
              </a:solidFill>
            </a:endParaRPr>
          </a:p>
          <a:p>
            <a:pPr marL="0" indent="0" algn="just" eaLnBrk="1" hangingPunct="1">
              <a:buNone/>
            </a:pPr>
            <a:endParaRPr lang="tr-TR" sz="2100" dirty="0" smtClean="0">
              <a:solidFill>
                <a:srgbClr val="292929"/>
              </a:solidFill>
            </a:endParaRPr>
          </a:p>
          <a:p>
            <a:pPr marL="0" indent="0" algn="ctr" eaLnBrk="1" hangingPunct="1">
              <a:buNone/>
            </a:pPr>
            <a:endParaRPr lang="tr-TR" sz="2100" dirty="0">
              <a:solidFill>
                <a:srgbClr val="292929"/>
              </a:solidFill>
            </a:endParaRPr>
          </a:p>
          <a:p>
            <a:pPr marL="0" indent="0" algn="ctr" eaLnBrk="1" hangingPunct="1">
              <a:buNone/>
            </a:pPr>
            <a:endParaRPr lang="tr-TR" sz="2100" dirty="0" smtClean="0">
              <a:solidFill>
                <a:srgbClr val="292929"/>
              </a:solidFill>
            </a:endParaRPr>
          </a:p>
          <a:p>
            <a:pPr marL="0" indent="0" algn="ctr" eaLnBrk="1" hangingPunct="1">
              <a:buNone/>
            </a:pPr>
            <a:endParaRPr lang="tr-TR" sz="2100" dirty="0">
              <a:solidFill>
                <a:srgbClr val="292929"/>
              </a:solidFill>
            </a:endParaRPr>
          </a:p>
          <a:p>
            <a:pPr marL="0" indent="0" algn="ctr" eaLnBrk="1" hangingPunct="1">
              <a:buNone/>
            </a:pPr>
            <a:endParaRPr lang="tr-TR" sz="2100" dirty="0" smtClean="0">
              <a:solidFill>
                <a:srgbClr val="292929"/>
              </a:solidFill>
            </a:endParaRPr>
          </a:p>
          <a:p>
            <a:pPr marL="0" indent="0" algn="ctr" eaLnBrk="1" hangingPunct="1">
              <a:buNone/>
            </a:pPr>
            <a:endParaRPr lang="tr-TR" sz="2100" dirty="0">
              <a:solidFill>
                <a:srgbClr val="292929"/>
              </a:solidFill>
            </a:endParaRPr>
          </a:p>
          <a:p>
            <a:pPr marL="0" indent="0" algn="ctr" eaLnBrk="1" hangingPunct="1">
              <a:buNone/>
            </a:pPr>
            <a:endParaRPr lang="tr-TR" sz="2100" dirty="0" smtClean="0">
              <a:solidFill>
                <a:srgbClr val="292929"/>
              </a:solidFill>
            </a:endParaRPr>
          </a:p>
          <a:p>
            <a:pPr marL="0" indent="0" algn="ctr" eaLnBrk="1" hangingPunct="1">
              <a:buNone/>
            </a:pPr>
            <a:endParaRPr lang="tr-TR" sz="2100" dirty="0">
              <a:solidFill>
                <a:srgbClr val="292929"/>
              </a:solidFill>
            </a:endParaRPr>
          </a:p>
          <a:p>
            <a:pPr marL="0" indent="0" algn="ctr" eaLnBrk="1" hangingPunct="1">
              <a:buNone/>
            </a:pPr>
            <a:endParaRPr lang="tr-TR" sz="2100" dirty="0" smtClean="0">
              <a:solidFill>
                <a:srgbClr val="292929"/>
              </a:solidFill>
            </a:endParaRPr>
          </a:p>
          <a:p>
            <a:pPr marL="0" indent="0" algn="ctr" eaLnBrk="1" hangingPunct="1">
              <a:buNone/>
            </a:pPr>
            <a:endParaRPr lang="tr-TR" sz="2100" dirty="0" smtClean="0">
              <a:solidFill>
                <a:srgbClr val="292929"/>
              </a:solidFill>
            </a:endParaRPr>
          </a:p>
          <a:p>
            <a:pPr marL="0" indent="0" algn="ctr" eaLnBrk="1" hangingPunct="1">
              <a:buNone/>
            </a:pPr>
            <a:endParaRPr lang="tr-TR" sz="2100" dirty="0" smtClean="0">
              <a:solidFill>
                <a:srgbClr val="292929"/>
              </a:solidFill>
            </a:endParaRPr>
          </a:p>
          <a:p>
            <a:pPr marL="0" indent="0" algn="just" eaLnBrk="1" hangingPunct="1">
              <a:buNone/>
            </a:pPr>
            <a:endParaRPr lang="tr-TR" sz="2100" dirty="0" smtClean="0">
              <a:solidFill>
                <a:srgbClr val="292929"/>
              </a:solidFill>
            </a:endParaRPr>
          </a:p>
          <a:p>
            <a:pPr marL="0" indent="0" algn="ctr" eaLnBrk="1" hangingPunct="1">
              <a:buNone/>
            </a:pPr>
            <a:endParaRPr lang="tr-TR" sz="2100" dirty="0">
              <a:solidFill>
                <a:srgbClr val="292929"/>
              </a:solidFill>
            </a:endParaRPr>
          </a:p>
          <a:p>
            <a:pPr marL="0" indent="0" algn="ctr" eaLnBrk="1" hangingPunct="1">
              <a:buNone/>
            </a:pPr>
            <a:endParaRPr lang="tr-TR" sz="2100" dirty="0">
              <a:solidFill>
                <a:srgbClr val="292929"/>
              </a:solidFill>
            </a:endParaRPr>
          </a:p>
          <a:p>
            <a:pPr marL="0" indent="0" algn="just" eaLnBrk="1" hangingPunct="1">
              <a:buNone/>
            </a:pPr>
            <a:endParaRPr lang="tr-TR" sz="2100" dirty="0" smtClean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5235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533400" y="6611938"/>
            <a:ext cx="861060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dirty="0">
                <a:solidFill>
                  <a:schemeClr val="bg1"/>
                </a:solidFill>
              </a:rPr>
              <a:t>Copyright 20</a:t>
            </a:r>
            <a:r>
              <a:rPr lang="tr-TR" sz="1000" dirty="0">
                <a:solidFill>
                  <a:schemeClr val="bg1"/>
                </a:solidFill>
              </a:rPr>
              <a:t>12</a:t>
            </a:r>
            <a:r>
              <a:rPr lang="en-US" sz="1000" dirty="0">
                <a:solidFill>
                  <a:schemeClr val="bg1"/>
                </a:solidFill>
              </a:rPr>
              <a:t> | </a:t>
            </a:r>
            <a:r>
              <a:rPr lang="tr-TR" sz="1000" dirty="0">
                <a:solidFill>
                  <a:schemeClr val="bg1"/>
                </a:solidFill>
              </a:rPr>
              <a:t>Instructor: Dr. Gülden Köktürk</a:t>
            </a:r>
            <a:r>
              <a:rPr lang="en-US" sz="1000" dirty="0">
                <a:solidFill>
                  <a:schemeClr val="bg1"/>
                </a:solidFill>
              </a:rPr>
              <a:t> | </a:t>
            </a:r>
            <a:r>
              <a:rPr lang="tr-TR" sz="1000" dirty="0">
                <a:solidFill>
                  <a:schemeClr val="bg1"/>
                </a:solidFill>
              </a:rPr>
              <a:t>EED1004-INTRODUCTION TO SIGNAL PROCESSING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3" name="Rectangle 34"/>
          <p:cNvSpPr txBox="1">
            <a:spLocks noChangeArrowheads="1"/>
          </p:cNvSpPr>
          <p:nvPr/>
        </p:nvSpPr>
        <p:spPr bwMode="auto">
          <a:xfrm>
            <a:off x="1752600" y="1676400"/>
            <a:ext cx="61722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 eaLnBrk="1" hangingPunct="1">
              <a:buNone/>
            </a:pPr>
            <a:endParaRPr lang="tr-TR" sz="2100" dirty="0">
              <a:solidFill>
                <a:srgbClr val="292929"/>
              </a:solidFill>
              <a:ea typeface="Cambria Math"/>
            </a:endParaRPr>
          </a:p>
          <a:p>
            <a:pPr marL="0" indent="0" algn="just" eaLnBrk="1" hangingPunct="1">
              <a:buNone/>
            </a:pPr>
            <a:endParaRPr lang="tr-TR" sz="2100" b="0" dirty="0" smtClean="0">
              <a:solidFill>
                <a:srgbClr val="292929"/>
              </a:solidFill>
              <a:ea typeface="Cambria Math"/>
            </a:endParaRPr>
          </a:p>
          <a:p>
            <a:pPr marL="0" indent="0" algn="just" eaLnBrk="1" hangingPunct="1">
              <a:buNone/>
            </a:pPr>
            <a:endParaRPr lang="tr-TR" sz="2100" dirty="0" smtClean="0">
              <a:solidFill>
                <a:srgbClr val="292929"/>
              </a:solidFill>
            </a:endParaRPr>
          </a:p>
          <a:p>
            <a:pPr marL="0" indent="0" algn="just" eaLnBrk="1" hangingPunct="1">
              <a:buNone/>
            </a:pPr>
            <a:endParaRPr lang="tr-TR" sz="2100" dirty="0">
              <a:solidFill>
                <a:srgbClr val="292929"/>
              </a:solidFill>
            </a:endParaRPr>
          </a:p>
          <a:p>
            <a:pPr marL="0" indent="0" algn="just" eaLnBrk="1" hangingPunct="1">
              <a:buNone/>
            </a:pPr>
            <a:endParaRPr lang="tr-TR" sz="2100" dirty="0" smtClean="0">
              <a:solidFill>
                <a:srgbClr val="292929"/>
              </a:solidFill>
            </a:endParaRPr>
          </a:p>
          <a:p>
            <a:pPr marL="0" indent="0" algn="just" eaLnBrk="1" hangingPunct="1">
              <a:buNone/>
            </a:pPr>
            <a:endParaRPr lang="tr-TR" sz="2100" u="sng" dirty="0" smtClean="0">
              <a:solidFill>
                <a:srgbClr val="292929"/>
              </a:solidFill>
            </a:endParaRPr>
          </a:p>
          <a:p>
            <a:pPr marL="0" indent="0" algn="just" eaLnBrk="1" hangingPunct="1">
              <a:buNone/>
            </a:pPr>
            <a:endParaRPr lang="tr-TR" sz="2100" dirty="0" smtClean="0">
              <a:solidFill>
                <a:srgbClr val="292929"/>
              </a:solidFill>
            </a:endParaRPr>
          </a:p>
          <a:p>
            <a:pPr marL="0" indent="0" algn="just" eaLnBrk="1" hangingPunct="1">
              <a:buNone/>
            </a:pPr>
            <a:endParaRPr lang="tr-TR" sz="2100" dirty="0" smtClean="0">
              <a:solidFill>
                <a:srgbClr val="292929"/>
              </a:solidFill>
            </a:endParaRPr>
          </a:p>
          <a:p>
            <a:pPr marL="0" indent="0" algn="ctr" eaLnBrk="1" hangingPunct="1">
              <a:buNone/>
            </a:pPr>
            <a:endParaRPr lang="tr-TR" sz="2100" dirty="0">
              <a:solidFill>
                <a:srgbClr val="292929"/>
              </a:solidFill>
            </a:endParaRPr>
          </a:p>
          <a:p>
            <a:pPr marL="0" indent="0" algn="ctr" eaLnBrk="1" hangingPunct="1">
              <a:buNone/>
            </a:pPr>
            <a:endParaRPr lang="tr-TR" sz="2100" dirty="0" smtClean="0">
              <a:solidFill>
                <a:srgbClr val="292929"/>
              </a:solidFill>
            </a:endParaRPr>
          </a:p>
          <a:p>
            <a:pPr marL="0" indent="0" algn="ctr" eaLnBrk="1" hangingPunct="1">
              <a:buNone/>
            </a:pPr>
            <a:endParaRPr lang="tr-TR" sz="2100" dirty="0">
              <a:solidFill>
                <a:srgbClr val="292929"/>
              </a:solidFill>
            </a:endParaRPr>
          </a:p>
          <a:p>
            <a:pPr marL="0" indent="0" algn="ctr" eaLnBrk="1" hangingPunct="1">
              <a:buNone/>
            </a:pPr>
            <a:endParaRPr lang="tr-TR" sz="2100" dirty="0" smtClean="0">
              <a:solidFill>
                <a:srgbClr val="292929"/>
              </a:solidFill>
            </a:endParaRPr>
          </a:p>
          <a:p>
            <a:pPr marL="0" indent="0" algn="ctr" eaLnBrk="1" hangingPunct="1">
              <a:buNone/>
            </a:pPr>
            <a:endParaRPr lang="tr-TR" sz="2100" dirty="0">
              <a:solidFill>
                <a:srgbClr val="292929"/>
              </a:solidFill>
            </a:endParaRPr>
          </a:p>
          <a:p>
            <a:pPr marL="0" indent="0" algn="ctr" eaLnBrk="1" hangingPunct="1">
              <a:buNone/>
            </a:pPr>
            <a:endParaRPr lang="tr-TR" sz="2100" dirty="0" smtClean="0">
              <a:solidFill>
                <a:srgbClr val="292929"/>
              </a:solidFill>
            </a:endParaRPr>
          </a:p>
          <a:p>
            <a:pPr marL="0" indent="0" algn="ctr" eaLnBrk="1" hangingPunct="1">
              <a:buNone/>
            </a:pPr>
            <a:endParaRPr lang="tr-TR" sz="2100" dirty="0">
              <a:solidFill>
                <a:srgbClr val="292929"/>
              </a:solidFill>
            </a:endParaRPr>
          </a:p>
          <a:p>
            <a:pPr marL="0" indent="0" algn="ctr" eaLnBrk="1" hangingPunct="1">
              <a:buNone/>
            </a:pPr>
            <a:endParaRPr lang="tr-TR" sz="2100" dirty="0" smtClean="0">
              <a:solidFill>
                <a:srgbClr val="292929"/>
              </a:solidFill>
            </a:endParaRPr>
          </a:p>
          <a:p>
            <a:pPr marL="0" indent="0" algn="ctr" eaLnBrk="1" hangingPunct="1">
              <a:buNone/>
            </a:pPr>
            <a:endParaRPr lang="tr-TR" sz="2100" dirty="0" smtClean="0">
              <a:solidFill>
                <a:srgbClr val="292929"/>
              </a:solidFill>
            </a:endParaRPr>
          </a:p>
          <a:p>
            <a:pPr marL="0" indent="0" algn="ctr" eaLnBrk="1" hangingPunct="1">
              <a:buNone/>
            </a:pPr>
            <a:endParaRPr lang="tr-TR" sz="2100" dirty="0" smtClean="0">
              <a:solidFill>
                <a:srgbClr val="292929"/>
              </a:solidFill>
            </a:endParaRPr>
          </a:p>
          <a:p>
            <a:pPr marL="0" indent="0" algn="just" eaLnBrk="1" hangingPunct="1">
              <a:buNone/>
            </a:pPr>
            <a:endParaRPr lang="tr-TR" sz="2100" dirty="0" smtClean="0">
              <a:solidFill>
                <a:srgbClr val="292929"/>
              </a:solidFill>
            </a:endParaRPr>
          </a:p>
          <a:p>
            <a:pPr marL="0" indent="0" algn="ctr" eaLnBrk="1" hangingPunct="1">
              <a:buNone/>
            </a:pPr>
            <a:endParaRPr lang="tr-TR" sz="2100" dirty="0">
              <a:solidFill>
                <a:srgbClr val="292929"/>
              </a:solidFill>
            </a:endParaRPr>
          </a:p>
          <a:p>
            <a:pPr marL="0" indent="0" algn="ctr" eaLnBrk="1" hangingPunct="1">
              <a:buNone/>
            </a:pPr>
            <a:endParaRPr lang="tr-TR" sz="2100" dirty="0">
              <a:solidFill>
                <a:srgbClr val="292929"/>
              </a:solidFill>
            </a:endParaRPr>
          </a:p>
          <a:p>
            <a:pPr marL="0" indent="0" algn="just" eaLnBrk="1" hangingPunct="1">
              <a:buNone/>
            </a:pPr>
            <a:endParaRPr lang="tr-TR" sz="2100" dirty="0" smtClean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98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33400" y="6611938"/>
            <a:ext cx="861060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dirty="0">
                <a:solidFill>
                  <a:schemeClr val="bg1"/>
                </a:solidFill>
              </a:rPr>
              <a:t>Copyright 20</a:t>
            </a:r>
            <a:r>
              <a:rPr lang="tr-TR" sz="1000" dirty="0">
                <a:solidFill>
                  <a:schemeClr val="bg1"/>
                </a:solidFill>
              </a:rPr>
              <a:t>12</a:t>
            </a:r>
            <a:r>
              <a:rPr lang="en-US" sz="1000" dirty="0">
                <a:solidFill>
                  <a:schemeClr val="bg1"/>
                </a:solidFill>
              </a:rPr>
              <a:t> | </a:t>
            </a:r>
            <a:r>
              <a:rPr lang="tr-TR" sz="1000" dirty="0">
                <a:solidFill>
                  <a:schemeClr val="bg1"/>
                </a:solidFill>
              </a:rPr>
              <a:t>Instructor: Dr. Gülden Köktürk</a:t>
            </a:r>
            <a:r>
              <a:rPr lang="en-US" sz="1000" dirty="0">
                <a:solidFill>
                  <a:schemeClr val="bg1"/>
                </a:solidFill>
              </a:rPr>
              <a:t> | </a:t>
            </a:r>
            <a:r>
              <a:rPr lang="tr-TR" sz="1000" dirty="0">
                <a:solidFill>
                  <a:schemeClr val="bg1"/>
                </a:solidFill>
              </a:rPr>
              <a:t>EED1004-INTRODUCTION TO SIGNAL PROCESSING</a:t>
            </a:r>
            <a:endParaRPr lang="en-US" sz="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4"/>
              <p:cNvSpPr txBox="1">
                <a:spLocks noChangeArrowheads="1"/>
              </p:cNvSpPr>
              <p:nvPr/>
            </p:nvSpPr>
            <p:spPr bwMode="auto">
              <a:xfrm>
                <a:off x="1752600" y="1676400"/>
                <a:ext cx="5410200" cy="4724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algn="just" eaLnBrk="1" hangingPunct="1">
                  <a:buNone/>
                </a:pPr>
                <a:r>
                  <a:rPr lang="tr-TR" sz="2100" dirty="0" smtClean="0">
                    <a:solidFill>
                      <a:srgbClr val="292929"/>
                    </a:solidFill>
                  </a:rPr>
                  <a:t>That is, </a:t>
                </a:r>
                <a14:m>
                  <m:oMath xmlns:m="http://schemas.openxmlformats.org/officeDocument/2006/math">
                    <m:r>
                      <a:rPr lang="tr-TR" sz="2100" b="0" i="1" smtClean="0">
                        <a:solidFill>
                          <a:srgbClr val="292929"/>
                        </a:solidFill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tr-TR" sz="2100" b="0" i="1" smtClean="0">
                            <a:solidFill>
                              <a:srgbClr val="292929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tr-TR" sz="2100" b="0" i="1" smtClean="0">
                            <a:solidFill>
                              <a:srgbClr val="292929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tr-TR" sz="2100" b="0" i="1" smtClean="0">
                            <a:solidFill>
                              <a:srgbClr val="292929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tr-TR" sz="2100" b="0" i="1" smtClean="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tr-TR" sz="2100" b="0" i="1" smtClean="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tr-TR" sz="2100" b="0" i="1" smtClean="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</m:e>
                    </m:d>
                    <m:r>
                      <a:rPr lang="tr-TR" sz="2100" b="0" i="1" smtClean="0">
                        <a:solidFill>
                          <a:srgbClr val="292929"/>
                        </a:solidFill>
                        <a:latin typeface="Cambria Math"/>
                      </a:rPr>
                      <m:t>=</m:t>
                    </m:r>
                    <m:r>
                      <a:rPr lang="tr-TR" sz="2100" b="0" i="1" smtClean="0">
                        <a:solidFill>
                          <a:srgbClr val="292929"/>
                        </a:solidFill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tr-TR" sz="2100" b="0" i="1" smtClean="0">
                            <a:solidFill>
                              <a:srgbClr val="292929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tr-TR" sz="2100" b="0" i="1" smtClean="0">
                            <a:solidFill>
                              <a:srgbClr val="292929"/>
                            </a:solidFill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tr-TR" sz="2100" b="0" i="1" smtClean="0">
                        <a:solidFill>
                          <a:srgbClr val="292929"/>
                        </a:solidFill>
                        <a:latin typeface="Cambria Math"/>
                      </a:rPr>
                      <m:t>  </m:t>
                    </m:r>
                    <m:r>
                      <a:rPr lang="tr-TR" sz="2100" b="0" i="1" smtClean="0">
                        <a:solidFill>
                          <a:srgbClr val="292929"/>
                        </a:solidFill>
                        <a:latin typeface="Cambria Math"/>
                      </a:rPr>
                      <m:t>𝑓𝑜𝑟</m:t>
                    </m:r>
                    <m:r>
                      <a:rPr lang="tr-TR" sz="2100" b="0" i="1" smtClean="0">
                        <a:solidFill>
                          <a:srgbClr val="292929"/>
                        </a:solidFill>
                        <a:latin typeface="Cambria Math"/>
                      </a:rPr>
                      <m:t>   ∀</m:t>
                    </m:r>
                    <m:r>
                      <a:rPr lang="tr-TR" sz="2100" b="0" i="1" smtClean="0">
                        <a:solidFill>
                          <a:srgbClr val="292929"/>
                        </a:solidFill>
                        <a:latin typeface="Cambria Math"/>
                        <a:ea typeface="Cambria Math"/>
                      </a:rPr>
                      <m:t>𝑡</m:t>
                    </m:r>
                  </m:oMath>
                </a14:m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r>
                  <a:rPr lang="tr-TR" sz="2100" u="sng" dirty="0" smtClean="0">
                    <a:solidFill>
                      <a:srgbClr val="292929"/>
                    </a:solidFill>
                  </a:rPr>
                  <a:t>The exponential signals</a:t>
                </a:r>
              </a:p>
              <a:p>
                <a:pPr marL="0" indent="0" algn="just" eaLnBrk="1" hangingPunct="1">
                  <a:buNone/>
                </a:pPr>
                <a:r>
                  <a:rPr lang="tr-TR" sz="2100" dirty="0" smtClean="0">
                    <a:solidFill>
                      <a:srgbClr val="292929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tr-TR" sz="2100" i="1" smtClean="0">
                            <a:solidFill>
                              <a:srgbClr val="292929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tr-TR" sz="2100" i="1" smtClean="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tr-TR" sz="2100" b="0" i="1" smtClean="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tr-TR" sz="2100" b="0" i="1" smtClean="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  <m:t>𝑗</m:t>
                            </m:r>
                            <m:r>
                              <a:rPr lang="tr-TR" sz="2100" b="0" i="1" smtClean="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tr-TR" sz="2100" b="0" i="1" smtClean="0">
                                <a:solidFill>
                                  <a:srgbClr val="292929"/>
                                </a:solidFill>
                                <a:latin typeface="Cambria Math"/>
                                <a:ea typeface="Cambria Math"/>
                              </a:rPr>
                              <m:t>𝜋</m:t>
                            </m:r>
                            <m:r>
                              <a:rPr lang="tr-TR" sz="2100" b="0" i="1" smtClean="0">
                                <a:solidFill>
                                  <a:srgbClr val="292929"/>
                                </a:solidFill>
                                <a:latin typeface="Cambria Math"/>
                                <a:ea typeface="Cambria Math"/>
                              </a:rPr>
                              <m:t>𝑘</m:t>
                            </m:r>
                            <m:sSub>
                              <m:sSubPr>
                                <m:ctrlPr>
                                  <a:rPr lang="tr-TR" sz="2100" b="0" i="1" smtClean="0">
                                    <a:solidFill>
                                      <a:srgbClr val="292929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tr-TR" sz="2100" b="0" i="1" smtClean="0">
                                    <a:solidFill>
                                      <a:srgbClr val="292929"/>
                                    </a:solidFill>
                                    <a:latin typeface="Cambria Math"/>
                                    <a:ea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tr-TR" sz="2100" b="0" i="1" smtClean="0">
                                    <a:solidFill>
                                      <a:srgbClr val="292929"/>
                                    </a:solidFill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tr-TR" sz="2100" b="0" i="1" smtClean="0">
                                <a:solidFill>
                                  <a:srgbClr val="292929"/>
                                </a:solidFill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sup>
                        </m:sSup>
                        <m:r>
                          <a:rPr lang="tr-TR" sz="2100" b="0" i="1" smtClean="0">
                            <a:solidFill>
                              <a:srgbClr val="292929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tr-TR" sz="2100" b="0" i="1" smtClean="0">
                            <a:solidFill>
                              <a:srgbClr val="292929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tr-TR" sz="2100" b="0" i="1" smtClean="0">
                            <a:solidFill>
                              <a:srgbClr val="292929"/>
                            </a:solidFill>
                            <a:latin typeface="Cambria Math"/>
                          </a:rPr>
                          <m:t>=0, ∓1, ∓2, ⋯</m:t>
                        </m:r>
                      </m:e>
                    </m:d>
                  </m:oMath>
                </a14:m>
                <a:r>
                  <a:rPr lang="tr-TR" sz="2100" dirty="0" smtClean="0">
                    <a:solidFill>
                      <a:srgbClr val="292929"/>
                    </a:solidFill>
                  </a:rPr>
                  <a:t> are the basic building blocks from which we can construct periodic signals of various types </a:t>
                </a:r>
                <a:r>
                  <a:rPr lang="tr-TR" sz="2100" u="sng" dirty="0" smtClean="0">
                    <a:solidFill>
                      <a:srgbClr val="292929"/>
                    </a:solidFill>
                  </a:rPr>
                  <a:t>by proper choice of the fundamental frequency</a:t>
                </a:r>
                <a:r>
                  <a:rPr lang="tr-TR" sz="2100" dirty="0" smtClean="0">
                    <a:solidFill>
                      <a:srgbClr val="292929"/>
                    </a:solidFill>
                  </a:rPr>
                  <a:t> and </a:t>
                </a:r>
                <a:r>
                  <a:rPr lang="tr-TR" sz="2100" u="sng" dirty="0" smtClean="0">
                    <a:solidFill>
                      <a:srgbClr val="292929"/>
                    </a:solidFill>
                  </a:rPr>
                  <a:t>the coefficients,</a:t>
                </a:r>
                <a:r>
                  <a:rPr lang="tr-TR" sz="2100" dirty="0" smtClean="0">
                    <a:solidFill>
                      <a:srgbClr val="292929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tr-TR" sz="2100" i="1" smtClean="0">
                            <a:solidFill>
                              <a:srgbClr val="292929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sz="2100" i="1" smtClean="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tr-TR" sz="2100" b="0" i="1" smtClean="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tr-TR" sz="2100" b="0" i="1" smtClean="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tr-TR" sz="2100" u="sng" dirty="0" smtClean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100" i="1">
                            <a:solidFill>
                              <a:srgbClr val="292929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tr-TR" sz="2100" i="1">
                            <a:solidFill>
                              <a:srgbClr val="292929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tr-TR" sz="2100" i="1">
                            <a:solidFill>
                              <a:srgbClr val="292929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tr-TR" sz="2100" i="1">
                        <a:solidFill>
                          <a:srgbClr val="292929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tr-TR" sz="2100" i="1">
                            <a:solidFill>
                              <a:srgbClr val="292929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tr-TR" sz="2100" i="1">
                            <a:solidFill>
                              <a:srgbClr val="292929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tr-TR" sz="2100" i="1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tr-TR" sz="2100" i="1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tr-TR" sz="2100" i="1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</m:den>
                    </m:f>
                  </m:oMath>
                </a14:m>
                <a:r>
                  <a:rPr lang="tr-TR" sz="2100" dirty="0" smtClean="0">
                    <a:solidFill>
                      <a:srgbClr val="292929"/>
                    </a:solidFill>
                  </a:rPr>
                  <a:t> determines the </a:t>
                </a:r>
                <a:r>
                  <a:rPr lang="tr-TR" sz="2100" u="sng" dirty="0" smtClean="0">
                    <a:solidFill>
                      <a:srgbClr val="292929"/>
                    </a:solidFill>
                  </a:rPr>
                  <a:t>fundamental period</a:t>
                </a:r>
                <a:r>
                  <a:rPr lang="tr-TR" sz="2100" dirty="0" smtClean="0">
                    <a:solidFill>
                      <a:srgbClr val="292929"/>
                    </a:solidFill>
                  </a:rPr>
                  <a:t> of x(t)</a:t>
                </a:r>
              </a:p>
              <a:p>
                <a:pPr marL="0" indent="0" algn="just" eaLnBrk="1" hangingPunct="1">
                  <a:buNone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tr-TR" sz="2100" b="0" i="1" smtClean="0">
                          <a:solidFill>
                            <a:srgbClr val="292929"/>
                          </a:solidFill>
                          <a:latin typeface="Cambria Math"/>
                        </a:rPr>
                        <m:t>;    </m:t>
                      </m:r>
                      <m:r>
                        <a:rPr lang="tr-TR" sz="2100" b="0" i="1" smtClean="0">
                          <a:solidFill>
                            <a:srgbClr val="292929"/>
                          </a:solidFill>
                          <a:latin typeface="Cambria Math"/>
                        </a:rPr>
                        <m:t>𝑘</m:t>
                      </m:r>
                      <m:r>
                        <a:rPr lang="tr-TR" sz="2100" b="0" i="1" smtClean="0">
                          <a:solidFill>
                            <a:srgbClr val="292929"/>
                          </a:solidFill>
                          <a:latin typeface="Cambria Math"/>
                        </a:rPr>
                        <m:t>=−∞,⋯, ∞</m:t>
                      </m:r>
                    </m:oMath>
                  </m:oMathPara>
                </a14:m>
                <a:endParaRPr lang="tr-TR" sz="2100" u="sng" dirty="0" smtClean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endParaRPr lang="tr-TR" sz="2100" u="sng" dirty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endParaRPr lang="tr-TR" sz="2100" u="sng" dirty="0" smtClean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endParaRPr lang="tr-TR" sz="2100" u="sng" dirty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endParaRPr lang="tr-TR" sz="2100" u="sng" dirty="0" smtClean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endParaRPr lang="tr-TR" sz="2100" u="sng" dirty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</p:txBody>
          </p:sp>
        </mc:Choice>
        <mc:Fallback xmlns="">
          <p:sp>
            <p:nvSpPr>
              <p:cNvPr id="6" name="Rectangl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52600" y="1676400"/>
                <a:ext cx="5410200" cy="4724400"/>
              </a:xfrm>
              <a:prstGeom prst="rect">
                <a:avLst/>
              </a:prstGeom>
              <a:blipFill rotWithShape="1">
                <a:blip r:embed="rId3"/>
                <a:stretch>
                  <a:fillRect l="-1353" t="-516" r="-135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81200"/>
            <a:ext cx="6400800" cy="3657600"/>
          </a:xfrm>
        </p:spPr>
        <p:txBody>
          <a:bodyPr/>
          <a:lstStyle/>
          <a:p>
            <a:r>
              <a:rPr lang="tr-TR" dirty="0" smtClean="0"/>
              <a:t>   </a:t>
            </a:r>
            <a:r>
              <a:rPr lang="tr-TR" dirty="0" smtClean="0">
                <a:solidFill>
                  <a:srgbClr val="292929"/>
                </a:solidFill>
              </a:rPr>
              <a:t>   </a:t>
            </a:r>
            <a:endParaRPr lang="tr-TR" dirty="0"/>
          </a:p>
        </p:txBody>
      </p:sp>
      <p:sp>
        <p:nvSpPr>
          <p:cNvPr id="6" name="Rectangle 34"/>
          <p:cNvSpPr txBox="1">
            <a:spLocks noChangeArrowheads="1"/>
          </p:cNvSpPr>
          <p:nvPr/>
        </p:nvSpPr>
        <p:spPr bwMode="auto">
          <a:xfrm>
            <a:off x="1752600" y="1676400"/>
            <a:ext cx="54102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endParaRPr lang="en-US" sz="2100" u="sng" dirty="0" smtClean="0">
              <a:solidFill>
                <a:srgbClr val="292929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33400" y="6611938"/>
            <a:ext cx="861060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dirty="0">
                <a:solidFill>
                  <a:schemeClr val="bg1"/>
                </a:solidFill>
              </a:rPr>
              <a:t>Copyright 20</a:t>
            </a:r>
            <a:r>
              <a:rPr lang="tr-TR" sz="1000" dirty="0">
                <a:solidFill>
                  <a:schemeClr val="bg1"/>
                </a:solidFill>
              </a:rPr>
              <a:t>12</a:t>
            </a:r>
            <a:r>
              <a:rPr lang="en-US" sz="1000" dirty="0">
                <a:solidFill>
                  <a:schemeClr val="bg1"/>
                </a:solidFill>
              </a:rPr>
              <a:t> | </a:t>
            </a:r>
            <a:r>
              <a:rPr lang="tr-TR" sz="1000" dirty="0">
                <a:solidFill>
                  <a:schemeClr val="bg1"/>
                </a:solidFill>
              </a:rPr>
              <a:t>Instructor: Dr. Gülden Köktürk</a:t>
            </a:r>
            <a:r>
              <a:rPr lang="en-US" sz="1000" dirty="0">
                <a:solidFill>
                  <a:schemeClr val="bg1"/>
                </a:solidFill>
              </a:rPr>
              <a:t> | </a:t>
            </a:r>
            <a:r>
              <a:rPr lang="tr-TR" sz="1000" dirty="0">
                <a:solidFill>
                  <a:schemeClr val="bg1"/>
                </a:solidFill>
              </a:rPr>
              <a:t>EED1004-INTRODUCTION TO SIGNAL PROCESSING</a:t>
            </a:r>
            <a:endParaRPr lang="en-US" sz="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4"/>
              <p:cNvSpPr txBox="1">
                <a:spLocks noChangeArrowheads="1"/>
              </p:cNvSpPr>
              <p:nvPr/>
            </p:nvSpPr>
            <p:spPr bwMode="auto">
              <a:xfrm>
                <a:off x="1752600" y="1676400"/>
                <a:ext cx="5562600" cy="4876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algn="just" eaLnBrk="1" hangingPunct="1">
                  <a:buNone/>
                </a:pPr>
                <a:r>
                  <a:rPr lang="tr-TR" sz="2100" u="sng" dirty="0" smtClean="0">
                    <a:solidFill>
                      <a:srgbClr val="292929"/>
                    </a:solidFill>
                  </a:rPr>
                  <a:t>Example:</a:t>
                </a:r>
                <a:r>
                  <a:rPr lang="tr-TR" sz="2100" dirty="0" smtClean="0">
                    <a:solidFill>
                      <a:srgbClr val="292929"/>
                    </a:solidFill>
                  </a:rPr>
                  <a:t> Let us consider a period signal</a:t>
                </a: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14:m>
                  <m:oMath xmlns:m="http://schemas.openxmlformats.org/officeDocument/2006/math">
                    <m:r>
                      <a:rPr lang="tr-TR" sz="2100" i="1">
                        <a:solidFill>
                          <a:srgbClr val="292929"/>
                        </a:solidFill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tr-TR" sz="2100" i="1">
                            <a:solidFill>
                              <a:srgbClr val="292929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tr-TR" sz="2100" i="1">
                            <a:solidFill>
                              <a:srgbClr val="292929"/>
                            </a:solidFill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tr-TR" sz="2100" i="1">
                        <a:solidFill>
                          <a:srgbClr val="292929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tr-TR" sz="2100" i="1" smtClean="0">
                            <a:solidFill>
                              <a:srgbClr val="292929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tr-TR" sz="2100" b="0" i="1" smtClean="0">
                            <a:solidFill>
                              <a:srgbClr val="292929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tr-TR" sz="2100" b="0" i="1" smtClean="0">
                            <a:solidFill>
                              <a:srgbClr val="292929"/>
                            </a:solidFill>
                            <a:latin typeface="Cambria Math"/>
                          </a:rPr>
                          <m:t>=−3</m:t>
                        </m:r>
                      </m:sub>
                      <m:sup>
                        <m:r>
                          <a:rPr lang="tr-TR" sz="2100" b="0" i="1" smtClean="0">
                            <a:solidFill>
                              <a:srgbClr val="292929"/>
                            </a:solidFill>
                            <a:latin typeface="Cambria Math"/>
                          </a:rPr>
                          <m:t>3</m:t>
                        </m:r>
                      </m:sup>
                      <m:e>
                        <m:sSup>
                          <m:sSupPr>
                            <m:ctrlPr>
                              <a:rPr lang="tr-TR" sz="2100" i="1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tr-TR" sz="2100" i="1">
                                    <a:solidFill>
                                      <a:srgbClr val="292929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tr-TR" sz="2100" i="1">
                                    <a:solidFill>
                                      <a:srgbClr val="292929"/>
                                    </a:solidFill>
                                    <a:latin typeface="Cambria Math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tr-TR" sz="2100" i="1">
                                    <a:solidFill>
                                      <a:srgbClr val="292929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tr-TR" sz="2100" i="1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tr-TR" sz="2100" i="1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  <m:t>𝑗</m:t>
                            </m:r>
                            <m:r>
                              <a:rPr lang="tr-TR" sz="2100" i="1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tr-TR" sz="2100" i="1">
                                <a:solidFill>
                                  <a:srgbClr val="292929"/>
                                </a:solidFill>
                                <a:latin typeface="Cambria Math"/>
                                <a:ea typeface="Cambria Math"/>
                              </a:rPr>
                              <m:t>𝜋</m:t>
                            </m:r>
                            <m:r>
                              <a:rPr lang="tr-TR" sz="2100" i="1">
                                <a:solidFill>
                                  <a:srgbClr val="292929"/>
                                </a:solidFill>
                                <a:latin typeface="Cambria Math"/>
                                <a:ea typeface="Cambria Math"/>
                              </a:rPr>
                              <m:t>𝑘𝑡</m:t>
                            </m:r>
                          </m:sup>
                        </m:sSup>
                      </m:e>
                    </m:nary>
                  </m:oMath>
                </a14:m>
                <a:r>
                  <a:rPr lang="tr-TR" sz="2100" dirty="0" smtClean="0">
                    <a:solidFill>
                      <a:srgbClr val="292929"/>
                    </a:solidFill>
                  </a:rPr>
                  <a:t> with fundamental frequency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100" i="1" smtClean="0">
                            <a:solidFill>
                              <a:srgbClr val="292929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tr-TR" sz="2100" b="0" i="1" smtClean="0">
                            <a:solidFill>
                              <a:srgbClr val="292929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tr-TR" sz="2100" b="0" i="1" smtClean="0">
                            <a:solidFill>
                              <a:srgbClr val="292929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tr-TR" sz="2100" b="0" i="1" smtClean="0">
                        <a:solidFill>
                          <a:srgbClr val="292929"/>
                        </a:solidFill>
                        <a:latin typeface="Cambria Math"/>
                      </a:rPr>
                      <m:t>=1</m:t>
                    </m:r>
                  </m:oMath>
                </a14:m>
                <a:r>
                  <a:rPr lang="tr-TR" sz="2100" dirty="0" smtClean="0">
                    <a:solidFill>
                      <a:srgbClr val="292929"/>
                    </a:solidFill>
                  </a:rPr>
                  <a:t> and let’s assume coefficients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100" i="1">
                            <a:solidFill>
                              <a:srgbClr val="292929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tr-TR" sz="2100" b="0" i="1" smtClean="0">
                            <a:solidFill>
                              <a:srgbClr val="292929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tr-TR" sz="2100" i="1">
                            <a:solidFill>
                              <a:srgbClr val="292929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tr-TR" sz="2100" i="1">
                        <a:solidFill>
                          <a:srgbClr val="292929"/>
                        </a:solidFill>
                        <a:latin typeface="Cambria Math"/>
                      </a:rPr>
                      <m:t>=</m:t>
                    </m:r>
                    <m:r>
                      <a:rPr lang="tr-TR" sz="2100" b="0" i="1" smtClean="0">
                        <a:solidFill>
                          <a:srgbClr val="292929"/>
                        </a:solidFill>
                        <a:latin typeface="Cambria Math"/>
                      </a:rPr>
                      <m:t>1, </m:t>
                    </m:r>
                    <m:sSub>
                      <m:sSubPr>
                        <m:ctrlPr>
                          <a:rPr lang="tr-TR" sz="2100" b="0" i="1" smtClean="0">
                            <a:solidFill>
                              <a:srgbClr val="292929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tr-TR" sz="2100" b="0" i="1" smtClean="0">
                            <a:solidFill>
                              <a:srgbClr val="292929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tr-TR" sz="2100" b="0" i="1" smtClean="0">
                            <a:solidFill>
                              <a:srgbClr val="292929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tr-TR" sz="2100" b="0" i="1" smtClean="0">
                        <a:solidFill>
                          <a:srgbClr val="292929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tr-TR" sz="2100" b="0" i="1" smtClean="0">
                            <a:solidFill>
                              <a:srgbClr val="292929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tr-TR" sz="2100" b="0" i="1" smtClean="0">
                            <a:solidFill>
                              <a:srgbClr val="292929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tr-TR" sz="2100" b="0" i="1" smtClean="0">
                            <a:solidFill>
                              <a:srgbClr val="292929"/>
                            </a:solidFill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tr-TR" sz="2100" b="0" i="1" smtClean="0">
                        <a:solidFill>
                          <a:srgbClr val="292929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tr-TR" sz="2100" b="0" i="1" smtClean="0">
                            <a:solidFill>
                              <a:srgbClr val="292929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tr-TR" sz="2100" b="0" i="1" smtClean="0">
                            <a:solidFill>
                              <a:srgbClr val="292929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tr-TR" sz="2100" b="0" i="1" smtClean="0">
                            <a:solidFill>
                              <a:srgbClr val="292929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tr-TR" sz="2100" b="0" i="1" smtClean="0">
                        <a:solidFill>
                          <a:srgbClr val="292929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tr-TR" sz="2100" b="0" i="1" smtClean="0">
                            <a:solidFill>
                              <a:srgbClr val="292929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tr-TR" sz="2100" b="0" i="1" smtClean="0">
                            <a:solidFill>
                              <a:srgbClr val="292929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tr-TR" sz="2100" b="0" i="1" smtClean="0">
                            <a:solidFill>
                              <a:srgbClr val="292929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tr-TR" sz="2100" b="0" i="1" smtClean="0">
                        <a:solidFill>
                          <a:srgbClr val="292929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tr-TR" sz="2100" b="0" i="1" smtClean="0">
                            <a:solidFill>
                              <a:srgbClr val="292929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tr-TR" sz="2100" b="0" i="1" smtClean="0">
                            <a:solidFill>
                              <a:srgbClr val="292929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tr-TR" sz="2100" b="0" i="1" smtClean="0">
                            <a:solidFill>
                              <a:srgbClr val="292929"/>
                            </a:solidFill>
                            <a:latin typeface="Cambria Math"/>
                          </a:rPr>
                          <m:t>−2</m:t>
                        </m:r>
                      </m:sub>
                    </m:sSub>
                    <m:r>
                      <a:rPr lang="tr-TR" sz="2100" b="0" i="1" smtClean="0">
                        <a:solidFill>
                          <a:srgbClr val="292929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tr-TR" sz="2100" b="0" i="1" smtClean="0">
                            <a:solidFill>
                              <a:srgbClr val="292929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tr-TR" sz="2100" b="0" i="1" smtClean="0">
                            <a:solidFill>
                              <a:srgbClr val="292929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tr-TR" sz="2100" b="0" i="1" smtClean="0">
                            <a:solidFill>
                              <a:srgbClr val="292929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tr-TR" sz="2100" b="0" i="1" smtClean="0">
                        <a:solidFill>
                          <a:srgbClr val="292929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tr-TR" sz="2100" b="0" i="1" smtClean="0">
                            <a:solidFill>
                              <a:srgbClr val="292929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tr-TR" sz="2100" b="0" i="1" smtClean="0">
                            <a:solidFill>
                              <a:srgbClr val="292929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tr-TR" sz="2100" b="0" i="1" smtClean="0">
                            <a:solidFill>
                              <a:srgbClr val="292929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tr-TR" sz="2100" b="0" i="1" smtClean="0">
                        <a:solidFill>
                          <a:srgbClr val="292929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tr-TR" sz="2100" b="0" i="1" smtClean="0">
                            <a:solidFill>
                              <a:srgbClr val="292929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tr-TR" sz="2100" b="0" i="1" smtClean="0">
                            <a:solidFill>
                              <a:srgbClr val="292929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tr-TR" sz="2100" b="0" i="1" smtClean="0">
                            <a:solidFill>
                              <a:srgbClr val="292929"/>
                            </a:solidFill>
                            <a:latin typeface="Cambria Math"/>
                          </a:rPr>
                          <m:t>−3</m:t>
                        </m:r>
                      </m:sub>
                    </m:sSub>
                    <m:r>
                      <a:rPr lang="tr-TR" sz="2100" b="0" i="1" smtClean="0">
                        <a:solidFill>
                          <a:srgbClr val="292929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tr-TR" sz="2100" b="0" i="1" smtClean="0">
                            <a:solidFill>
                              <a:srgbClr val="292929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tr-TR" sz="2100" b="0" i="1" smtClean="0">
                            <a:solidFill>
                              <a:srgbClr val="292929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tr-TR" sz="2100" b="0" i="1" smtClean="0">
                            <a:solidFill>
                              <a:srgbClr val="292929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r>
                  <a:rPr lang="tr-TR" sz="2100" dirty="0">
                    <a:solidFill>
                      <a:srgbClr val="292929"/>
                    </a:solidFill>
                  </a:rPr>
                  <a:t>x</a:t>
                </a:r>
                <a:r>
                  <a:rPr lang="tr-TR" sz="2100" dirty="0" smtClean="0">
                    <a:solidFill>
                      <a:srgbClr val="292929"/>
                    </a:solidFill>
                  </a:rPr>
                  <a:t>(t) can be rewritten as</a:t>
                </a:r>
              </a:p>
              <a:p>
                <a:pPr marL="0" indent="0" algn="just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100" i="1">
                          <a:solidFill>
                            <a:srgbClr val="292929"/>
                          </a:solidFill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tr-TR" sz="2100" i="1">
                          <a:solidFill>
                            <a:srgbClr val="292929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=−3</m:t>
                          </m:r>
                        </m:sub>
                        <m:sup>
                          <m: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  <m:e>
                          <m:sSup>
                            <m:sSupPr>
                              <m:ctrlP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tr-TR" sz="2100" i="1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tr-TR" sz="2100" i="1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tr-TR" sz="2100" i="1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𝑗</m:t>
                              </m:r>
                              <m: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𝑘𝑡</m:t>
                              </m:r>
                            </m:sup>
                          </m:sSup>
                        </m:e>
                      </m:nary>
                      <m:r>
                        <a:rPr lang="tr-TR" sz="2100" b="0" i="1" smtClean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=1+</m:t>
                      </m:r>
                      <m:f>
                        <m:fPr>
                          <m:ctrlPr>
                            <a:rPr lang="tr-TR" sz="2100" b="0" i="1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tr-TR" sz="2100" b="0" i="1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tr-TR" sz="2100" b="0" i="1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4</m:t>
                          </m:r>
                        </m:den>
                      </m:f>
                      <m:r>
                        <a:rPr lang="tr-TR" sz="2100" b="0" i="1" smtClean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sSup>
                        <m:sSupPr>
                          <m:ctrlPr>
                            <a:rPr lang="tr-TR" sz="2100" b="0" i="1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tr-TR" sz="2100" b="0" i="1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tr-TR" sz="2100" b="0" i="1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𝑗</m:t>
                          </m:r>
                          <m:r>
                            <a:rPr lang="tr-TR" sz="2100" b="0" i="1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tr-TR" sz="2100" b="0" i="1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tr-TR" sz="2100" b="0" i="1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</m:sSup>
                      <m:r>
                        <a:rPr lang="tr-TR" sz="2100" b="0" i="1" smtClean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tr-TR" sz="2100" b="0" i="1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tr-TR" sz="2100" b="0" i="1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tr-TR" sz="2100" b="0" i="1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tr-TR" sz="2100" b="0" i="1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𝑗</m:t>
                          </m:r>
                          <m:r>
                            <a:rPr lang="tr-TR" sz="2100" b="0" i="1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tr-TR" sz="2100" b="0" i="1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tr-TR" sz="2100" b="0" i="1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</m:sSup>
                      <m:r>
                        <a:rPr lang="tr-TR" sz="2100" b="0" i="1" smtClean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  <m:r>
                        <a:rPr lang="tr-TR" sz="2100" i="1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tr-TR" sz="2100" b="0" i="1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tr-TR" sz="2100" i="1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sSup>
                        <m:sSupPr>
                          <m:ctrlP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𝑗</m:t>
                          </m:r>
                          <m:r>
                            <a:rPr lang="tr-TR" sz="2100" b="0" i="1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4</m:t>
                          </m:r>
                          <m: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</m:sSup>
                      <m:r>
                        <a:rPr lang="tr-TR" sz="2100" i="1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𝑗</m:t>
                          </m:r>
                          <m:r>
                            <a:rPr lang="tr-TR" sz="2100" b="0" i="1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4</m:t>
                          </m:r>
                          <m: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</m:sSup>
                      <m:r>
                        <a:rPr lang="tr-TR" sz="2100" b="0" i="1" smtClean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  <m:r>
                        <a:rPr lang="tr-TR" sz="2100" i="1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tr-TR" sz="2100" b="0" i="1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  <m:r>
                        <a:rPr lang="tr-TR" sz="2100" i="1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sSup>
                        <m:sSupPr>
                          <m:ctrlP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𝑗</m:t>
                          </m:r>
                          <m:r>
                            <a:rPr lang="tr-TR" sz="2100" b="0" i="1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6</m:t>
                          </m:r>
                          <m: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</m:sSup>
                      <m:r>
                        <a:rPr lang="tr-TR" sz="2100" i="1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𝑗</m:t>
                          </m:r>
                          <m:r>
                            <a:rPr lang="tr-TR" sz="2100" b="0" i="1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6</m:t>
                          </m:r>
                          <m: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</m:sSup>
                      <m:r>
                        <a:rPr lang="tr-TR" sz="2100" b="0" i="1" smtClean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</p:txBody>
          </p:sp>
        </mc:Choice>
        <mc:Fallback xmlns="">
          <p:sp>
            <p:nvSpPr>
              <p:cNvPr id="5" name="Rectangl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52600" y="1676400"/>
                <a:ext cx="5562600" cy="4876800"/>
              </a:xfrm>
              <a:prstGeom prst="rect">
                <a:avLst/>
              </a:prstGeom>
              <a:blipFill rotWithShape="1">
                <a:blip r:embed="rId2"/>
                <a:stretch>
                  <a:fillRect l="-1316" t="-2250" r="-131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464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533400" y="6611938"/>
            <a:ext cx="861060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dirty="0">
                <a:solidFill>
                  <a:schemeClr val="bg1"/>
                </a:solidFill>
              </a:rPr>
              <a:t>Copyright 20</a:t>
            </a:r>
            <a:r>
              <a:rPr lang="tr-TR" sz="1000" dirty="0">
                <a:solidFill>
                  <a:schemeClr val="bg1"/>
                </a:solidFill>
              </a:rPr>
              <a:t>12</a:t>
            </a:r>
            <a:r>
              <a:rPr lang="en-US" sz="1000" dirty="0">
                <a:solidFill>
                  <a:schemeClr val="bg1"/>
                </a:solidFill>
              </a:rPr>
              <a:t> | </a:t>
            </a:r>
            <a:r>
              <a:rPr lang="tr-TR" sz="1000" dirty="0">
                <a:solidFill>
                  <a:schemeClr val="bg1"/>
                </a:solidFill>
              </a:rPr>
              <a:t>Instructor: Dr. Gülden Köktürk</a:t>
            </a:r>
            <a:r>
              <a:rPr lang="en-US" sz="1000" dirty="0">
                <a:solidFill>
                  <a:schemeClr val="bg1"/>
                </a:solidFill>
              </a:rPr>
              <a:t> | </a:t>
            </a:r>
            <a:r>
              <a:rPr lang="tr-TR" sz="1000" dirty="0">
                <a:solidFill>
                  <a:schemeClr val="bg1"/>
                </a:solidFill>
              </a:rPr>
              <a:t>EED1004-INTRODUCTION TO SIGNAL PROCESSING</a:t>
            </a:r>
            <a:endParaRPr lang="en-US" sz="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4"/>
              <p:cNvSpPr txBox="1">
                <a:spLocks noChangeArrowheads="1"/>
              </p:cNvSpPr>
              <p:nvPr/>
            </p:nvSpPr>
            <p:spPr bwMode="auto">
              <a:xfrm>
                <a:off x="1752600" y="1600200"/>
                <a:ext cx="5257800" cy="419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None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None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9144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None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3716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None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18288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None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286000" indent="0" algn="ctr" rtl="0" fontAlgn="base">
                  <a:spcBef>
                    <a:spcPct val="20000"/>
                  </a:spcBef>
                  <a:spcAft>
                    <a:spcPct val="0"/>
                  </a:spcAft>
                  <a:buNone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743200" indent="0" algn="ctr" rtl="0" fontAlgn="base">
                  <a:spcBef>
                    <a:spcPct val="20000"/>
                  </a:spcBef>
                  <a:spcAft>
                    <a:spcPct val="0"/>
                  </a:spcAft>
                  <a:buNone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200400" indent="0" algn="ctr" rtl="0" fontAlgn="base">
                  <a:spcBef>
                    <a:spcPct val="20000"/>
                  </a:spcBef>
                  <a:spcAft>
                    <a:spcPct val="0"/>
                  </a:spcAft>
                  <a:buNone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657600" indent="0" algn="ctr" rtl="0" fontAlgn="base">
                  <a:spcBef>
                    <a:spcPct val="20000"/>
                  </a:spcBef>
                  <a:spcAft>
                    <a:spcPct val="0"/>
                  </a:spcAft>
                  <a:buNone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algn="just" eaLnBrk="1" hangingPunct="1"/>
                <a:r>
                  <a:rPr lang="tr-TR" sz="2100" dirty="0" smtClean="0">
                    <a:solidFill>
                      <a:srgbClr val="292929"/>
                    </a:solidFill>
                    <a:latin typeface="Cambria Math"/>
                  </a:rPr>
                  <a:t>Using Euler’s relation </a:t>
                </a:r>
                <a14:m>
                  <m:oMath xmlns:m="http://schemas.openxmlformats.org/officeDocument/2006/math">
                    <m:r>
                      <a:rPr lang="tr-TR" sz="2100" b="0" i="1" smtClean="0">
                        <a:solidFill>
                          <a:srgbClr val="292929"/>
                        </a:solidFill>
                        <a:latin typeface="Cambria Math"/>
                      </a:rPr>
                      <m:t>2</m:t>
                    </m:r>
                    <m:func>
                      <m:funcPr>
                        <m:ctrlPr>
                          <a:rPr lang="tr-TR" sz="2100" b="0" i="1" smtClean="0">
                            <a:solidFill>
                              <a:srgbClr val="292929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sz="2100" b="0" i="0" smtClean="0">
                            <a:solidFill>
                              <a:srgbClr val="292929"/>
                            </a:solidFill>
                            <a:latin typeface="Cambria Math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tr-TR" sz="2100" b="0" i="1" smtClean="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tr-TR" sz="2100" b="0" i="1" smtClean="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tr-TR" sz="2100" b="0" i="1" smtClean="0">
                        <a:solidFill>
                          <a:srgbClr val="292929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tr-TR" sz="2100" b="0" i="1" smtClean="0">
                            <a:solidFill>
                              <a:srgbClr val="292929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tr-TR" sz="2100" b="0" i="1" smtClean="0">
                            <a:solidFill>
                              <a:srgbClr val="292929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tr-TR" sz="2100" b="0" i="1" smtClean="0">
                            <a:solidFill>
                              <a:srgbClr val="292929"/>
                            </a:solidFill>
                            <a:latin typeface="Cambria Math"/>
                          </a:rPr>
                          <m:t>𝑗𝑥</m:t>
                        </m:r>
                      </m:sup>
                    </m:sSup>
                    <m:r>
                      <a:rPr lang="tr-TR" sz="2100" b="0" i="1" smtClean="0">
                        <a:solidFill>
                          <a:srgbClr val="292929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tr-TR" sz="2100" b="0" i="1" smtClean="0">
                            <a:solidFill>
                              <a:srgbClr val="292929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tr-TR" sz="2100" b="0" i="1" smtClean="0">
                            <a:solidFill>
                              <a:srgbClr val="292929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tr-TR" sz="2100" b="0" i="1" smtClean="0">
                            <a:solidFill>
                              <a:srgbClr val="292929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tr-TR" sz="2100" b="0" i="1" smtClean="0">
                            <a:solidFill>
                              <a:srgbClr val="292929"/>
                            </a:solidFill>
                            <a:latin typeface="Cambria Math"/>
                          </a:rPr>
                          <m:t>𝑗𝑥</m:t>
                        </m:r>
                      </m:sup>
                    </m:sSup>
                  </m:oMath>
                </a14:m>
                <a:r>
                  <a:rPr lang="tr-TR" sz="2100" dirty="0" smtClean="0">
                    <a:solidFill>
                      <a:srgbClr val="292929"/>
                    </a:solidFill>
                    <a:latin typeface="Cambria Math"/>
                  </a:rPr>
                  <a:t>, we can write</a:t>
                </a:r>
              </a:p>
              <a:p>
                <a:pPr algn="just"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sz="2100" b="0" i="1" smtClean="0">
                          <a:solidFill>
                            <a:srgbClr val="292929"/>
                          </a:solidFill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tr-TR" sz="2100" b="0" i="1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tr-TR" sz="2100" b="0" i="1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tr-TR" sz="2100" b="0" i="1" smtClean="0">
                          <a:solidFill>
                            <a:srgbClr val="292929"/>
                          </a:solidFill>
                          <a:latin typeface="Cambria Math"/>
                        </a:rPr>
                        <m:t>=1+</m:t>
                      </m:r>
                      <m:f>
                        <m:fPr>
                          <m:ctrlPr>
                            <a:rPr lang="tr-TR" sz="2100" b="0" i="1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tr-TR" sz="2100" b="0" i="1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tr-TR" sz="2100" b="0" i="1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tr-TR" sz="2100" b="0" i="1" smtClean="0">
                          <a:solidFill>
                            <a:srgbClr val="292929"/>
                          </a:solidFill>
                          <a:latin typeface="Cambria Math"/>
                        </a:rPr>
                        <m:t>2</m:t>
                      </m:r>
                      <m:func>
                        <m:funcPr>
                          <m:ctrlPr>
                            <a:rPr lang="tr-TR" sz="2100" b="0" i="1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tr-TR" sz="21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tr-TR" sz="21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tr-TR" sz="21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lang="tr-TR" sz="21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tr-TR" sz="2100" b="0" i="1" smtClean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tr-TR" sz="2100" b="0" i="1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tr-TR" sz="2100" b="0" i="1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tr-TR" sz="2100" b="0" i="1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tr-TR" sz="2100" b="0" i="1" smtClean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2</m:t>
                      </m:r>
                      <m:func>
                        <m:funcPr>
                          <m:ctrlPr>
                            <a:rPr lang="tr-TR" sz="2100" b="0" i="1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tr-TR" sz="21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tr-TR" sz="21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  <m:r>
                                <a:rPr lang="tr-TR" sz="21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lang="tr-TR" sz="21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tr-TR" sz="2100" b="0" i="1" smtClean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tr-TR" sz="2100" b="0" i="1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tr-TR" sz="2100" b="0" i="1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tr-TR" sz="2100" b="0" i="1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  <m:r>
                        <a:rPr lang="tr-TR" sz="2100" b="0" i="1" smtClean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2</m:t>
                      </m:r>
                      <m:r>
                        <m:rPr>
                          <m:sty m:val="p"/>
                        </m:rP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cos</m:t>
                      </m:r>
                      <m:r>
                        <a:rPr lang="tr-TR" sz="2100" b="0" i="1" smtClean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⁡(6</m:t>
                      </m:r>
                      <m:r>
                        <a:rPr lang="tr-TR" sz="2100" b="0" i="1" smtClean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tr-TR" sz="2100" b="0" i="1" smtClean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tr-TR" sz="2100" b="0" i="1" smtClean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tr-TR" sz="2100" dirty="0" smtClean="0">
                  <a:solidFill>
                    <a:srgbClr val="292929"/>
                  </a:solidFill>
                  <a:latin typeface="Cambria Math"/>
                </a:endParaRPr>
              </a:p>
              <a:p>
                <a:pPr algn="just"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sz="2100" i="1">
                          <a:solidFill>
                            <a:srgbClr val="292929"/>
                          </a:solidFill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tr-TR" sz="2100" i="1">
                          <a:solidFill>
                            <a:srgbClr val="292929"/>
                          </a:solidFill>
                          <a:latin typeface="Cambria Math"/>
                        </a:rPr>
                        <m:t>=1+</m:t>
                      </m:r>
                      <m:f>
                        <m:fPr>
                          <m:ctrlP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tr-TR" sz="2100" b="0" i="1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10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tr-TR" sz="2100" i="1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func>
                        <m:funcPr>
                          <m:ctrlP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10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  <m: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tr-TR" sz="2100" i="1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tr-TR" sz="2100" b="0" i="1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num>
                        <m:den>
                          <m: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  <m:r>
                        <m:rPr>
                          <m:sty m:val="p"/>
                        </m:rPr>
                        <a:rPr lang="tr-TR" sz="210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cos</m:t>
                      </m:r>
                      <m:r>
                        <a:rPr lang="tr-TR" sz="2100" i="1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⁡(6</m:t>
                      </m:r>
                      <m:r>
                        <a:rPr lang="tr-TR" sz="2100" i="1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tr-TR" sz="2100" i="1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tr-TR" sz="2100" i="1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tr-TR" sz="2100" dirty="0" smtClean="0">
                  <a:solidFill>
                    <a:srgbClr val="292929"/>
                  </a:solidFill>
                  <a:latin typeface="Cambria Math"/>
                </a:endParaRPr>
              </a:p>
              <a:p>
                <a:pPr algn="just" eaLnBrk="1" hangingPunct="1"/>
                <a:r>
                  <a:rPr lang="tr-TR" sz="2100" dirty="0">
                    <a:solidFill>
                      <a:srgbClr val="292929"/>
                    </a:solidFill>
                    <a:latin typeface="Cambria Math"/>
                  </a:rPr>
                  <a:t>o</a:t>
                </a:r>
                <a:r>
                  <a:rPr lang="tr-TR" sz="2100" dirty="0" smtClean="0">
                    <a:solidFill>
                      <a:srgbClr val="292929"/>
                    </a:solidFill>
                    <a:latin typeface="Cambria Math"/>
                  </a:rPr>
                  <a:t>bserve that x(t+1)=x(t), </a:t>
                </a:r>
                <a14:m>
                  <m:oMath xmlns:m="http://schemas.openxmlformats.org/officeDocument/2006/math">
                    <m:r>
                      <a:rPr lang="tr-TR" sz="2100" i="1" smtClean="0">
                        <a:solidFill>
                          <a:srgbClr val="292929"/>
                        </a:solidFill>
                        <a:latin typeface="Cambria Math"/>
                        <a:ea typeface="Cambria Math"/>
                      </a:rPr>
                      <m:t>∀</m:t>
                    </m:r>
                    <m:r>
                      <a:rPr lang="tr-TR" sz="2100" b="0" i="1" smtClean="0">
                        <a:solidFill>
                          <a:srgbClr val="292929"/>
                        </a:solidFill>
                        <a:latin typeface="Cambria Math"/>
                        <a:ea typeface="Cambria Math"/>
                      </a:rPr>
                      <m:t>𝑡</m:t>
                    </m:r>
                    <m:r>
                      <a:rPr lang="tr-TR" sz="2100" b="0" i="1" smtClean="0">
                        <a:solidFill>
                          <a:srgbClr val="292929"/>
                        </a:solidFill>
                        <a:latin typeface="Cambria Math"/>
                        <a:ea typeface="Cambria Math"/>
                      </a:rPr>
                      <m:t>⟹</m:t>
                    </m:r>
                    <m:sSub>
                      <m:sSubPr>
                        <m:ctrlPr>
                          <a:rPr lang="tr-TR" sz="2100" b="0" i="1" smtClean="0">
                            <a:solidFill>
                              <a:srgbClr val="292929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tr-TR" sz="2100" b="0" i="1" smtClean="0">
                            <a:solidFill>
                              <a:srgbClr val="292929"/>
                            </a:solidFill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  <m:sub>
                        <m:r>
                          <a:rPr lang="tr-TR" sz="2100" b="0" i="1" smtClean="0">
                            <a:solidFill>
                              <a:srgbClr val="292929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</m:sSub>
                    <m:r>
                      <a:rPr lang="tr-TR" sz="2100" b="0" i="1" smtClean="0">
                        <a:solidFill>
                          <a:srgbClr val="292929"/>
                        </a:solidFill>
                        <a:latin typeface="Cambria Math"/>
                        <a:ea typeface="Cambria Math"/>
                      </a:rPr>
                      <m:t>=1</m:t>
                    </m:r>
                  </m:oMath>
                </a14:m>
                <a:r>
                  <a:rPr lang="tr-TR" sz="2100" dirty="0" smtClean="0">
                    <a:solidFill>
                      <a:srgbClr val="292929"/>
                    </a:solidFill>
                    <a:latin typeface="Cambria Math"/>
                  </a:rPr>
                  <a:t> (fundamental period)</a:t>
                </a:r>
                <a:endParaRPr lang="tr-TR" sz="2100" dirty="0">
                  <a:solidFill>
                    <a:srgbClr val="292929"/>
                  </a:solidFill>
                  <a:latin typeface="Cambria Math"/>
                </a:endParaRPr>
              </a:p>
              <a:p>
                <a:pPr algn="just" eaLnBrk="1" hangingPunct="1"/>
                <a:endParaRPr lang="tr-TR" sz="2100" dirty="0" smtClean="0">
                  <a:solidFill>
                    <a:srgbClr val="292929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4" name="Rectangl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52600" y="1600200"/>
                <a:ext cx="5257800" cy="4191000"/>
              </a:xfrm>
              <a:prstGeom prst="rect">
                <a:avLst/>
              </a:prstGeom>
              <a:blipFill rotWithShape="1">
                <a:blip r:embed="rId2"/>
                <a:stretch>
                  <a:fillRect l="-1392" t="-728" r="-139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757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81200"/>
            <a:ext cx="6400800" cy="3657600"/>
          </a:xfrm>
        </p:spPr>
        <p:txBody>
          <a:bodyPr/>
          <a:lstStyle/>
          <a:p>
            <a:r>
              <a:rPr lang="tr-TR" dirty="0" smtClean="0"/>
              <a:t>   </a:t>
            </a:r>
            <a:r>
              <a:rPr lang="tr-TR" dirty="0" smtClean="0">
                <a:solidFill>
                  <a:srgbClr val="292929"/>
                </a:solidFill>
              </a:rPr>
              <a:t>   </a:t>
            </a:r>
            <a:endParaRPr lang="tr-TR" dirty="0"/>
          </a:p>
        </p:txBody>
      </p:sp>
      <p:sp>
        <p:nvSpPr>
          <p:cNvPr id="6" name="Rectangle 34"/>
          <p:cNvSpPr txBox="1">
            <a:spLocks noChangeArrowheads="1"/>
          </p:cNvSpPr>
          <p:nvPr/>
        </p:nvSpPr>
        <p:spPr bwMode="auto">
          <a:xfrm>
            <a:off x="1752600" y="2057400"/>
            <a:ext cx="54102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 eaLnBrk="1" hangingPunct="1"/>
            <a:endParaRPr lang="tr-TR" sz="2100" dirty="0">
              <a:solidFill>
                <a:srgbClr val="292929"/>
              </a:solidFill>
            </a:endParaRPr>
          </a:p>
          <a:p>
            <a:pPr algn="just" eaLnBrk="1" hangingPunct="1"/>
            <a:endParaRPr lang="tr-TR" sz="2100" b="1" dirty="0">
              <a:solidFill>
                <a:srgbClr val="292929"/>
              </a:solidFill>
            </a:endParaRPr>
          </a:p>
          <a:p>
            <a:pPr eaLnBrk="1" hangingPunct="1"/>
            <a:endParaRPr lang="en-US" sz="2100" u="sng" dirty="0" smtClean="0">
              <a:solidFill>
                <a:srgbClr val="292929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33400" y="6611938"/>
            <a:ext cx="861060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dirty="0">
                <a:solidFill>
                  <a:schemeClr val="bg1"/>
                </a:solidFill>
              </a:rPr>
              <a:t>Copyright 20</a:t>
            </a:r>
            <a:r>
              <a:rPr lang="tr-TR" sz="1000" dirty="0">
                <a:solidFill>
                  <a:schemeClr val="bg1"/>
                </a:solidFill>
              </a:rPr>
              <a:t>12</a:t>
            </a:r>
            <a:r>
              <a:rPr lang="en-US" sz="1000" dirty="0">
                <a:solidFill>
                  <a:schemeClr val="bg1"/>
                </a:solidFill>
              </a:rPr>
              <a:t> | </a:t>
            </a:r>
            <a:r>
              <a:rPr lang="tr-TR" sz="1000" dirty="0">
                <a:solidFill>
                  <a:schemeClr val="bg1"/>
                </a:solidFill>
              </a:rPr>
              <a:t>Instructor: Dr. Gülden Köktürk</a:t>
            </a:r>
            <a:r>
              <a:rPr lang="en-US" sz="1000" dirty="0">
                <a:solidFill>
                  <a:schemeClr val="bg1"/>
                </a:solidFill>
              </a:rPr>
              <a:t> | </a:t>
            </a:r>
            <a:r>
              <a:rPr lang="tr-TR" sz="1000" dirty="0">
                <a:solidFill>
                  <a:schemeClr val="bg1"/>
                </a:solidFill>
              </a:rPr>
              <a:t>EED1004-INTRODUCTION TO SIGNAL PROCESSING</a:t>
            </a:r>
            <a:endParaRPr lang="en-US" sz="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4"/>
              <p:cNvSpPr txBox="1">
                <a:spLocks noChangeArrowheads="1"/>
              </p:cNvSpPr>
              <p:nvPr/>
            </p:nvSpPr>
            <p:spPr bwMode="auto">
              <a:xfrm>
                <a:off x="1752600" y="1676400"/>
                <a:ext cx="5562600" cy="4876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algn="just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sz="2100" b="0" i="1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sz="21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tr-TR" sz="21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tr-TR" sz="21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tr-TR" sz="2100" b="0" i="1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tr-TR" sz="2100" b="0" i="1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  <m:r>
                                    <a:rPr lang="tr-TR" sz="2100" b="0" i="1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+1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tr-TR" sz="2100" b="0" i="1" smtClean="0">
                          <a:solidFill>
                            <a:srgbClr val="292929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tr-TR" sz="2100" b="0" i="1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tr-TR" sz="21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tr-TR" sz="21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tr-TR" sz="21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lang="tr-TR" sz="21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tr-TR" sz="2100" b="0" i="1" smtClean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, ∀</m:t>
                      </m:r>
                      <m:r>
                        <a:rPr lang="tr-TR" sz="2100" b="0" i="1" smtClean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</m:oMath>
                  </m:oMathPara>
                </a14:m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10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tr-TR" sz="21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4</m:t>
                              </m:r>
                              <m: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tr-TR" sz="2100" i="1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tr-TR" sz="2100" i="1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  <m:r>
                                    <a:rPr lang="tr-TR" sz="2100" i="1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f>
                                    <m:fPr>
                                      <m:type m:val="lin"/>
                                      <m:ctrlPr>
                                        <a:rPr lang="tr-TR" sz="2100" i="1" smtClean="0">
                                          <a:solidFill>
                                            <a:srgbClr val="292929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tr-TR" sz="2100" b="0" i="1" smtClean="0">
                                          <a:solidFill>
                                            <a:srgbClr val="292929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tr-TR" sz="2100" b="0" i="1" smtClean="0">
                                          <a:solidFill>
                                            <a:srgbClr val="292929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</m:func>
                      <m:r>
                        <a:rPr lang="tr-TR" sz="2100" i="1">
                          <a:solidFill>
                            <a:srgbClr val="292929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10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tr-TR" sz="21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4</m:t>
                              </m:r>
                              <m: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tr-TR" sz="2100" i="1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, ∀</m:t>
                      </m:r>
                      <m:r>
                        <a:rPr lang="tr-TR" sz="2100" i="1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</m:oMath>
                  </m:oMathPara>
                </a14:m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10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tr-TR" sz="21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6</m:t>
                              </m:r>
                              <m: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tr-TR" sz="2100" i="1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tr-TR" sz="2100" i="1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  <m:r>
                                    <a:rPr lang="tr-TR" sz="2100" i="1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f>
                                    <m:fPr>
                                      <m:type m:val="lin"/>
                                      <m:ctrlPr>
                                        <a:rPr lang="tr-TR" sz="2100" i="1" smtClean="0">
                                          <a:solidFill>
                                            <a:srgbClr val="292929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tr-TR" sz="2100" b="0" i="1" smtClean="0">
                                          <a:solidFill>
                                            <a:srgbClr val="292929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tr-TR" sz="2100" b="0" i="1" smtClean="0">
                                          <a:solidFill>
                                            <a:srgbClr val="292929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</m:func>
                      <m:r>
                        <a:rPr lang="tr-TR" sz="2100" i="1">
                          <a:solidFill>
                            <a:srgbClr val="292929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10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tr-TR" sz="21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6</m:t>
                              </m:r>
                              <m: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tr-TR" sz="2100" i="1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, ∀</m:t>
                      </m:r>
                      <m:r>
                        <a:rPr lang="tr-TR" sz="2100" i="1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</m:oMath>
                  </m:oMathPara>
                </a14:m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r>
                  <a:rPr lang="tr-TR" sz="2100" dirty="0" smtClean="0">
                    <a:solidFill>
                      <a:srgbClr val="292929"/>
                    </a:solidFill>
                  </a:rPr>
                  <a:t>Graphical illustration for the construction of x(t) as a linear combination of harmonically-related sinusoids</a:t>
                </a:r>
              </a:p>
              <a:p>
                <a:pPr marL="0" indent="0" algn="ctr" eaLnBrk="1" hangingPunct="1">
                  <a:buNone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b="0" dirty="0" smtClean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endParaRPr lang="tr-TR" sz="2100" b="0" dirty="0" smtClean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endParaRPr lang="tr-TR" sz="2100" b="0" dirty="0" smtClean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endParaRPr lang="tr-TR" sz="2100" b="0" dirty="0" smtClean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457200" indent="-457200" algn="just" eaLnBrk="1" hangingPunct="1">
                  <a:buFont typeface="+mj-lt"/>
                  <a:buAutoNum type="arabicPeriod" startAt="3"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</p:txBody>
          </p:sp>
        </mc:Choice>
        <mc:Fallback xmlns="">
          <p:sp>
            <p:nvSpPr>
              <p:cNvPr id="5" name="Rectangl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52600" y="1676400"/>
                <a:ext cx="5562600" cy="4876800"/>
              </a:xfrm>
              <a:prstGeom prst="rect">
                <a:avLst/>
              </a:prstGeom>
              <a:blipFill rotWithShape="1">
                <a:blip r:embed="rId2"/>
                <a:stretch>
                  <a:fillRect l="-1316" r="-131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536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533400" y="6611938"/>
            <a:ext cx="861060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dirty="0">
                <a:solidFill>
                  <a:schemeClr val="bg1"/>
                </a:solidFill>
              </a:rPr>
              <a:t>Copyright 20</a:t>
            </a:r>
            <a:r>
              <a:rPr lang="tr-TR" sz="1000" dirty="0">
                <a:solidFill>
                  <a:schemeClr val="bg1"/>
                </a:solidFill>
              </a:rPr>
              <a:t>12</a:t>
            </a:r>
            <a:r>
              <a:rPr lang="en-US" sz="1000" dirty="0">
                <a:solidFill>
                  <a:schemeClr val="bg1"/>
                </a:solidFill>
              </a:rPr>
              <a:t> | </a:t>
            </a:r>
            <a:r>
              <a:rPr lang="tr-TR" sz="1000" dirty="0">
                <a:solidFill>
                  <a:schemeClr val="bg1"/>
                </a:solidFill>
              </a:rPr>
              <a:t>Instructor: Dr. Gülden Köktürk</a:t>
            </a:r>
            <a:r>
              <a:rPr lang="en-US" sz="1000" dirty="0">
                <a:solidFill>
                  <a:schemeClr val="bg1"/>
                </a:solidFill>
              </a:rPr>
              <a:t> | </a:t>
            </a:r>
            <a:r>
              <a:rPr lang="tr-TR" sz="1000" dirty="0">
                <a:solidFill>
                  <a:schemeClr val="bg1"/>
                </a:solidFill>
              </a:rPr>
              <a:t>EED1004-INTRODUCTION TO SIGNAL PROCESSING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4" name="Rectangle 34"/>
          <p:cNvSpPr txBox="1">
            <a:spLocks noChangeArrowheads="1"/>
          </p:cNvSpPr>
          <p:nvPr/>
        </p:nvSpPr>
        <p:spPr bwMode="auto">
          <a:xfrm>
            <a:off x="1752600" y="1676400"/>
            <a:ext cx="54102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 eaLnBrk="1" hangingPunct="1">
              <a:buNone/>
            </a:pPr>
            <a:endParaRPr lang="tr-TR" sz="2100" dirty="0" smtClean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676400"/>
            <a:ext cx="6324600" cy="457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66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533400" y="6611938"/>
            <a:ext cx="861060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dirty="0">
                <a:solidFill>
                  <a:schemeClr val="bg1"/>
                </a:solidFill>
              </a:rPr>
              <a:t>Copyright 20</a:t>
            </a:r>
            <a:r>
              <a:rPr lang="tr-TR" sz="1000" dirty="0">
                <a:solidFill>
                  <a:schemeClr val="bg1"/>
                </a:solidFill>
              </a:rPr>
              <a:t>12</a:t>
            </a:r>
            <a:r>
              <a:rPr lang="en-US" sz="1000" dirty="0">
                <a:solidFill>
                  <a:schemeClr val="bg1"/>
                </a:solidFill>
              </a:rPr>
              <a:t> | </a:t>
            </a:r>
            <a:r>
              <a:rPr lang="tr-TR" sz="1000" dirty="0">
                <a:solidFill>
                  <a:schemeClr val="bg1"/>
                </a:solidFill>
              </a:rPr>
              <a:t>Instructor: Dr. Gülden Köktürk</a:t>
            </a:r>
            <a:r>
              <a:rPr lang="en-US" sz="1000" dirty="0">
                <a:solidFill>
                  <a:schemeClr val="bg1"/>
                </a:solidFill>
              </a:rPr>
              <a:t> | </a:t>
            </a:r>
            <a:r>
              <a:rPr lang="tr-TR" sz="1000" dirty="0">
                <a:solidFill>
                  <a:schemeClr val="bg1"/>
                </a:solidFill>
              </a:rPr>
              <a:t>EED1004-INTRODUCTION TO SIGNAL PROCESSING</a:t>
            </a:r>
            <a:endParaRPr lang="en-US" sz="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4"/>
              <p:cNvSpPr txBox="1">
                <a:spLocks noChangeArrowheads="1"/>
              </p:cNvSpPr>
              <p:nvPr/>
            </p:nvSpPr>
            <p:spPr bwMode="auto">
              <a:xfrm>
                <a:off x="1752600" y="1219200"/>
                <a:ext cx="6934200" cy="5181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algn="just" eaLnBrk="1" hangingPunct="1">
                  <a:buNone/>
                </a:pPr>
                <a:r>
                  <a:rPr lang="tr-TR" sz="2100" u="sng" dirty="0" smtClean="0">
                    <a:solidFill>
                      <a:srgbClr val="292929"/>
                    </a:solidFill>
                  </a:rPr>
                  <a:t>Determination of coefficients,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100" i="1" u="sng" smtClean="0">
                            <a:solidFill>
                              <a:srgbClr val="292929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tr-TR" sz="2100" b="0" i="1" u="sng" smtClean="0">
                            <a:solidFill>
                              <a:srgbClr val="292929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tr-TR" sz="2100" b="0" i="1" u="sng" smtClean="0">
                            <a:solidFill>
                              <a:srgbClr val="292929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tr-TR" sz="2100" u="sng" dirty="0" smtClean="0">
                    <a:solidFill>
                      <a:srgbClr val="292929"/>
                    </a:solidFill>
                  </a:rPr>
                  <a:t>:</a:t>
                </a:r>
                <a:endParaRPr lang="tr-TR" sz="2100" u="sng" dirty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14:m>
                  <m:oMath xmlns:m="http://schemas.openxmlformats.org/officeDocument/2006/math">
                    <m:r>
                      <a:rPr lang="tr-TR" sz="2100" i="1">
                        <a:solidFill>
                          <a:srgbClr val="292929"/>
                        </a:solidFill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tr-TR" sz="2100" i="1">
                            <a:solidFill>
                              <a:srgbClr val="292929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tr-TR" sz="2100" i="1">
                            <a:solidFill>
                              <a:srgbClr val="292929"/>
                            </a:solidFill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tr-TR" sz="2100" i="1">
                        <a:solidFill>
                          <a:srgbClr val="292929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tr-TR" sz="2100" i="1">
                            <a:solidFill>
                              <a:srgbClr val="292929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tr-TR" sz="2100" i="1">
                            <a:solidFill>
                              <a:srgbClr val="292929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tr-TR" sz="2100" i="1">
                            <a:solidFill>
                              <a:srgbClr val="292929"/>
                            </a:solidFill>
                            <a:latin typeface="Cambria Math"/>
                          </a:rPr>
                          <m:t>=−∞</m:t>
                        </m:r>
                      </m:sub>
                      <m:sup>
                        <m:r>
                          <a:rPr lang="tr-TR" sz="2100" i="1">
                            <a:solidFill>
                              <a:srgbClr val="292929"/>
                            </a:solidFill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tr-TR" sz="2100" i="1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tr-TR" sz="2100" i="1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tr-TR" sz="2100" i="1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sSup>
                          <m:sSupPr>
                            <m:ctrlPr>
                              <a:rPr lang="tr-TR" sz="2100" i="1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tr-TR" sz="2100" i="1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tr-TR" sz="2100" i="1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  <m:t>𝑗</m:t>
                            </m:r>
                            <m:r>
                              <a:rPr lang="tr-TR" sz="2100" i="1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tr-TR" sz="2100" i="1">
                                <a:solidFill>
                                  <a:srgbClr val="292929"/>
                                </a:solidFill>
                                <a:latin typeface="Cambria Math"/>
                                <a:ea typeface="Cambria Math"/>
                              </a:rPr>
                              <m:t>𝜋</m:t>
                            </m:r>
                            <m:r>
                              <a:rPr lang="tr-TR" sz="2100" i="1">
                                <a:solidFill>
                                  <a:srgbClr val="292929"/>
                                </a:solidFill>
                                <a:latin typeface="Cambria Math"/>
                                <a:ea typeface="Cambria Math"/>
                              </a:rPr>
                              <m:t>𝑘</m:t>
                            </m:r>
                            <m:sSub>
                              <m:sSubPr>
                                <m:ctrlPr>
                                  <a:rPr lang="tr-TR" sz="2100" i="1">
                                    <a:solidFill>
                                      <a:srgbClr val="292929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tr-TR" sz="2100" i="1">
                                    <a:solidFill>
                                      <a:srgbClr val="292929"/>
                                    </a:solidFill>
                                    <a:latin typeface="Cambria Math"/>
                                    <a:ea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tr-TR" sz="2100" i="1">
                                    <a:solidFill>
                                      <a:srgbClr val="292929"/>
                                    </a:solidFill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tr-TR" sz="2100" i="1">
                                <a:solidFill>
                                  <a:srgbClr val="292929"/>
                                </a:solidFill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sup>
                        </m:sSup>
                      </m:e>
                    </m:nary>
                  </m:oMath>
                </a14:m>
                <a:r>
                  <a:rPr lang="tr-TR" sz="2100" dirty="0">
                    <a:solidFill>
                      <a:srgbClr val="292929"/>
                    </a:solidFill>
                  </a:rPr>
                  <a:t>  (</a:t>
                </a:r>
                <a:r>
                  <a:rPr lang="tr-TR" sz="2100" dirty="0" smtClean="0">
                    <a:solidFill>
                      <a:srgbClr val="292929"/>
                    </a:solidFill>
                  </a:rPr>
                  <a:t>Synth.Eqn.)</a:t>
                </a:r>
              </a:p>
              <a:p>
                <a:pPr marL="0" indent="0" algn="just" eaLnBrk="1" hangingPunct="1">
                  <a:buNone/>
                </a:pPr>
                <a:r>
                  <a:rPr lang="tr-TR" sz="2100" u="sng" dirty="0" smtClean="0">
                    <a:solidFill>
                      <a:srgbClr val="292929"/>
                    </a:solidFill>
                  </a:rPr>
                  <a:t>Multiply</a:t>
                </a:r>
                <a:r>
                  <a:rPr lang="tr-TR" sz="2100" dirty="0" smtClean="0">
                    <a:solidFill>
                      <a:srgbClr val="292929"/>
                    </a:solidFill>
                  </a:rPr>
                  <a:t> both sides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sz="2100" i="1">
                            <a:solidFill>
                              <a:srgbClr val="292929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tr-TR" sz="2100" i="1">
                            <a:solidFill>
                              <a:srgbClr val="292929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tr-TR" sz="2100" i="1">
                            <a:solidFill>
                              <a:srgbClr val="292929"/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tr-TR" sz="2100" i="1">
                            <a:solidFill>
                              <a:srgbClr val="292929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tr-TR" sz="2100" i="1">
                            <a:solidFill>
                              <a:srgbClr val="292929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a:rPr lang="tr-TR" sz="2100" b="0" i="1" smtClean="0">
                            <a:solidFill>
                              <a:srgbClr val="292929"/>
                            </a:solidFill>
                            <a:latin typeface="Cambria Math"/>
                            <a:ea typeface="Cambria Math"/>
                          </a:rPr>
                          <m:t>𝑙</m:t>
                        </m:r>
                        <m:sSub>
                          <m:sSubPr>
                            <m:ctrlPr>
                              <a:rPr lang="tr-TR" sz="2100" i="1">
                                <a:solidFill>
                                  <a:srgbClr val="292929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tr-TR" sz="2100" i="1">
                                <a:solidFill>
                                  <a:srgbClr val="292929"/>
                                </a:solidFill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tr-TR" sz="2100" i="1">
                                <a:solidFill>
                                  <a:srgbClr val="292929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tr-TR" sz="2100" i="1">
                            <a:solidFill>
                              <a:srgbClr val="292929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tr-TR" sz="2100" dirty="0" smtClean="0">
                    <a:solidFill>
                      <a:srgbClr val="292929"/>
                    </a:solidFill>
                  </a:rPr>
                  <a:t> and </a:t>
                </a:r>
                <a:r>
                  <a:rPr lang="tr-TR" sz="2100" u="sng" dirty="0" smtClean="0">
                    <a:solidFill>
                      <a:srgbClr val="292929"/>
                    </a:solidFill>
                  </a:rPr>
                  <a:t>intagrate</a:t>
                </a:r>
                <a:r>
                  <a:rPr lang="tr-TR" sz="2100" dirty="0" smtClean="0">
                    <a:solidFill>
                      <a:srgbClr val="292929"/>
                    </a:solidFill>
                  </a:rPr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100" i="1">
                            <a:solidFill>
                              <a:srgbClr val="292929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tr-TR" sz="2100" b="0" i="1" smtClean="0">
                            <a:solidFill>
                              <a:srgbClr val="292929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  <m:sub>
                        <m:r>
                          <a:rPr lang="tr-TR" sz="2100" i="1">
                            <a:solidFill>
                              <a:srgbClr val="292929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tr-TR" sz="2100" dirty="0" smtClean="0">
                    <a:solidFill>
                      <a:srgbClr val="292929"/>
                    </a:solidFill>
                  </a:rPr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100" i="1">
                            <a:solidFill>
                              <a:srgbClr val="292929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tr-TR" sz="2100" b="0" i="1" smtClean="0">
                            <a:solidFill>
                              <a:srgbClr val="292929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  <m:sub>
                        <m:r>
                          <a:rPr lang="tr-TR" sz="2100" i="1">
                            <a:solidFill>
                              <a:srgbClr val="292929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tr-TR" sz="2100" b="0" i="1" smtClean="0">
                        <a:solidFill>
                          <a:srgbClr val="292929"/>
                        </a:solidFill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tr-TR" sz="2100" b="0" i="1" smtClean="0">
                            <a:solidFill>
                              <a:srgbClr val="292929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tr-TR" sz="2100" b="0" i="1" smtClean="0">
                            <a:solidFill>
                              <a:srgbClr val="292929"/>
                            </a:solidFill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  <m:sub>
                        <m:r>
                          <a:rPr lang="tr-TR" sz="2100" b="0" i="1" smtClean="0">
                            <a:solidFill>
                              <a:srgbClr val="292929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</m:sSub>
                  </m:oMath>
                </a14:m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tr-TR" sz="2100" i="1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tr-TR" sz="210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tr-TR" sz="21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sz="21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tr-TR" sz="210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tr-TR" sz="21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sz="21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tr-TR" sz="2100" b="0" i="1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1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tr-TR" sz="21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sz="21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</m:sup>
                        <m:e>
                          <m:r>
                            <a:rPr lang="tr-TR" sz="2100" b="0" i="1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𝑥</m:t>
                          </m:r>
                          <m:d>
                            <m:dPr>
                              <m:ctrlPr>
                                <a:rPr lang="tr-TR" sz="21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tr-TR" sz="21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sSup>
                            <m:sSupPr>
                              <m:ctrlP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sz="21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𝑗</m:t>
                              </m:r>
                              <m: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lang="tr-TR" sz="21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𝑙</m:t>
                              </m:r>
                              <m:sSub>
                                <m:sSubPr>
                                  <m:ctrlPr>
                                    <a:rPr lang="tr-TR" sz="2100" i="1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tr-TR" sz="2100" i="1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tr-TR" sz="2100" i="1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sup>
                          </m:sSup>
                          <m:r>
                            <a:rPr lang="tr-TR" sz="2100" b="0" i="1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sz="2100" b="0" i="1" smtClean="0">
                          <a:solidFill>
                            <a:srgbClr val="292929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</m:sup>
                        <m:e>
                          <m:sSup>
                            <m:sSupPr>
                              <m:ctrlP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sz="21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𝑗</m:t>
                              </m:r>
                              <m: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tr-TR" sz="2100" i="1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tr-TR" sz="2100" i="1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tr-TR" sz="2100" i="1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sup>
                          </m:sSup>
                          <m:d>
                            <m:dPr>
                              <m:ctrlP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tr-TR" sz="2100" i="1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tr-TR" sz="2100" i="1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tr-TR" sz="2100" i="1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</a:rPr>
                                    <m:t>=−∞</m:t>
                                  </m:r>
                                </m:sub>
                                <m:sup>
                                  <m:r>
                                    <a:rPr lang="tr-TR" sz="2100" i="1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∞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tr-TR" sz="2100" i="1">
                                          <a:solidFill>
                                            <a:srgbClr val="292929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100" i="1">
                                          <a:solidFill>
                                            <a:srgbClr val="292929"/>
                                          </a:solidFill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tr-TR" sz="2100" i="1">
                                          <a:solidFill>
                                            <a:srgbClr val="292929"/>
                                          </a:solidFill>
                                          <a:latin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tr-TR" sz="2100" i="1">
                                          <a:solidFill>
                                            <a:srgbClr val="292929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2100" i="1">
                                          <a:solidFill>
                                            <a:srgbClr val="292929"/>
                                          </a:solidFill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tr-TR" sz="2100" i="1">
                                          <a:solidFill>
                                            <a:srgbClr val="292929"/>
                                          </a:solidFill>
                                          <a:latin typeface="Cambria Math"/>
                                        </a:rPr>
                                        <m:t>𝑗</m:t>
                                      </m:r>
                                      <m:r>
                                        <a:rPr lang="tr-TR" sz="2100" i="1">
                                          <a:solidFill>
                                            <a:srgbClr val="292929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tr-TR" sz="2100" i="1">
                                          <a:solidFill>
                                            <a:srgbClr val="292929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  <m:r>
                                        <a:rPr lang="tr-TR" sz="2100" i="1">
                                          <a:solidFill>
                                            <a:srgbClr val="292929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𝑘</m:t>
                                      </m:r>
                                      <m:sSub>
                                        <m:sSubPr>
                                          <m:ctrlPr>
                                            <a:rPr lang="tr-TR" sz="2100" i="1">
                                              <a:solidFill>
                                                <a:srgbClr val="292929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sz="2100" i="1">
                                              <a:solidFill>
                                                <a:srgbClr val="292929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tr-TR" sz="2100" i="1">
                                              <a:solidFill>
                                                <a:srgbClr val="292929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tr-TR" sz="2100" i="1">
                                          <a:solidFill>
                                            <a:srgbClr val="292929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𝑡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d>
                          <m:r>
                            <a:rPr lang="tr-TR" sz="2100" b="0" i="1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100" i="1">
                          <a:solidFill>
                            <a:srgbClr val="292929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=−∞</m:t>
                          </m:r>
                        </m:sub>
                        <m:sup>
                          <m: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tr-TR" sz="210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nary>
                            <m:naryPr>
                              <m:limLoc m:val="undOvr"/>
                              <m:ctrlPr>
                                <a:rPr lang="tr-TR" sz="210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tr-TR" sz="2100" i="1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tr-TR" sz="2100" b="0" i="1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tr-TR" sz="2100" b="0" i="1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sub>
                            <m:sup>
                              <m:sSub>
                                <m:sSubPr>
                                  <m:ctrlPr>
                                    <a:rPr lang="tr-TR" sz="2100" i="1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tr-TR" sz="2100" b="0" i="1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tr-TR" sz="2100" b="0" i="1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tr-TR" sz="21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tr-TR" sz="2100" b="0" i="1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tr-TR" sz="2100" b="0" i="1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tr-TR" sz="2100" b="0" i="1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</a:rPr>
                                    <m:t>𝑃</m:t>
                                  </m:r>
                                </m:sub>
                              </m:sSub>
                            </m:sup>
                            <m:e>
                              <m:sSup>
                                <m:sSupPr>
                                  <m:ctrlPr>
                                    <a:rPr lang="tr-TR" sz="2100" i="1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tr-TR" sz="2100" b="0" i="1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tr-TR" sz="2100" b="0" i="1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  <m:d>
                                    <m:dPr>
                                      <m:ctrlPr>
                                        <a:rPr lang="tr-TR" sz="2100" b="0" i="1" smtClean="0">
                                          <a:solidFill>
                                            <a:srgbClr val="292929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sz="2100" b="0" i="1" smtClean="0">
                                          <a:solidFill>
                                            <a:srgbClr val="292929"/>
                                          </a:solidFill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lang="tr-TR" sz="2100" b="0" i="1" smtClean="0">
                                          <a:solidFill>
                                            <a:srgbClr val="292929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tr-TR" sz="2100" b="0" i="1" smtClean="0">
                                          <a:solidFill>
                                            <a:srgbClr val="292929"/>
                                          </a:solidFill>
                                          <a:latin typeface="Cambria Math"/>
                                        </a:rPr>
                                        <m:t>𝑙</m:t>
                                      </m:r>
                                    </m:e>
                                  </m:d>
                                  <m:r>
                                    <a:rPr lang="tr-TR" sz="2100" b="0" i="1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tr-TR" sz="2100" b="0" i="1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  <m:sSub>
                                    <m:sSubPr>
                                      <m:ctrlPr>
                                        <a:rPr lang="tr-TR" sz="2100" b="0" i="1" smtClean="0">
                                          <a:solidFill>
                                            <a:srgbClr val="292929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100" b="0" i="1" smtClean="0">
                                          <a:solidFill>
                                            <a:srgbClr val="292929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tr-TR" sz="2100" b="0" i="1" smtClean="0">
                                          <a:solidFill>
                                            <a:srgbClr val="292929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tr-TR" sz="2100" b="0" i="1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  <m:r>
                        <a:rPr lang="tr-TR" sz="2100" i="1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𝑑𝑡</m:t>
                      </m:r>
                      <m:r>
                        <a:rPr lang="tr-TR" sz="2100" b="0" i="1" smtClean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=−∞</m:t>
                          </m:r>
                        </m:sub>
                        <m:sup>
                          <m: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sz="210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tr-TR" sz="21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sz="21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sub>
                          </m:sSub>
                          <m:r>
                            <a:rPr lang="tr-TR" sz="2100" i="1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𝛿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tr-TR" sz="21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tr-TR" sz="21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  <m:r>
                                <a:rPr lang="tr-TR" sz="21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tr-TR" sz="21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𝑙</m:t>
                              </m:r>
                            </m:e>
                          </m:d>
                          <m:r>
                            <a:rPr lang="tr-TR" sz="2100" b="0" i="1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tr-TR" sz="21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tr-TR" sz="21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tr-TR" sz="21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𝑙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sz="21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tr-TR" sz="21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sz="21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</p:txBody>
          </p:sp>
        </mc:Choice>
        <mc:Fallback xmlns="">
          <p:sp>
            <p:nvSpPr>
              <p:cNvPr id="6" name="Rectangl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52600" y="1219200"/>
                <a:ext cx="6934200" cy="5181600"/>
              </a:xfrm>
              <a:prstGeom prst="rect">
                <a:avLst/>
              </a:prstGeom>
              <a:blipFill rotWithShape="1">
                <a:blip r:embed="rId2"/>
                <a:stretch>
                  <a:fillRect l="-1055" t="-706" r="-105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783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533400" y="6611938"/>
            <a:ext cx="861060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dirty="0">
                <a:solidFill>
                  <a:schemeClr val="bg1"/>
                </a:solidFill>
              </a:rPr>
              <a:t>Copyright 20</a:t>
            </a:r>
            <a:r>
              <a:rPr lang="tr-TR" sz="1000" dirty="0">
                <a:solidFill>
                  <a:schemeClr val="bg1"/>
                </a:solidFill>
              </a:rPr>
              <a:t>12</a:t>
            </a:r>
            <a:r>
              <a:rPr lang="en-US" sz="1000" dirty="0">
                <a:solidFill>
                  <a:schemeClr val="bg1"/>
                </a:solidFill>
              </a:rPr>
              <a:t> | </a:t>
            </a:r>
            <a:r>
              <a:rPr lang="tr-TR" sz="1000" dirty="0">
                <a:solidFill>
                  <a:schemeClr val="bg1"/>
                </a:solidFill>
              </a:rPr>
              <a:t>Instructor: Dr. Gülden Köktürk</a:t>
            </a:r>
            <a:r>
              <a:rPr lang="en-US" sz="1000" dirty="0">
                <a:solidFill>
                  <a:schemeClr val="bg1"/>
                </a:solidFill>
              </a:rPr>
              <a:t> | </a:t>
            </a:r>
            <a:r>
              <a:rPr lang="tr-TR" sz="1000" dirty="0">
                <a:solidFill>
                  <a:schemeClr val="bg1"/>
                </a:solidFill>
              </a:rPr>
              <a:t>EED1004-INTRODUCTION TO SIGNAL PROCESSING</a:t>
            </a:r>
            <a:endParaRPr lang="en-US" sz="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4"/>
              <p:cNvSpPr txBox="1">
                <a:spLocks noChangeArrowheads="1"/>
              </p:cNvSpPr>
              <p:nvPr/>
            </p:nvSpPr>
            <p:spPr bwMode="auto">
              <a:xfrm>
                <a:off x="1752600" y="1676400"/>
                <a:ext cx="5715000" cy="4724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algn="just" eaLnBrk="1" hangingPunct="1">
                  <a:buNone/>
                </a:pPr>
                <a:r>
                  <a:rPr lang="tr-TR" sz="2100" u="sng" dirty="0" smtClean="0">
                    <a:solidFill>
                      <a:srgbClr val="292929"/>
                    </a:solidFill>
                  </a:rPr>
                  <a:t>Example:</a:t>
                </a:r>
              </a:p>
              <a:p>
                <a:pPr marL="0" indent="0" algn="just" eaLnBrk="1" hangingPunct="1">
                  <a:buNone/>
                </a:pPr>
                <a:endParaRPr lang="tr-TR" sz="2100" u="sng" dirty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endParaRPr lang="tr-TR" sz="2100" u="sng" dirty="0" smtClean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endParaRPr lang="tr-TR" sz="2100" u="sng" dirty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endParaRPr lang="tr-TR" sz="2100" u="sng" dirty="0" smtClean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endParaRPr lang="tr-TR" sz="2100" u="sng" dirty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r>
                  <a:rPr lang="tr-TR" sz="2100" dirty="0" smtClean="0">
                    <a:solidFill>
                      <a:srgbClr val="292929"/>
                    </a:solidFill>
                  </a:rPr>
                  <a:t>Represent the «rectangular pulse train» with Fourier series (determine the Fourier series coefficients, c</a:t>
                </a:r>
                <a:r>
                  <a:rPr lang="tr-TR" sz="2100" baseline="-25000" dirty="0" smtClean="0">
                    <a:solidFill>
                      <a:srgbClr val="292929"/>
                    </a:solidFill>
                  </a:rPr>
                  <a:t>K</a:t>
                </a:r>
                <a:r>
                  <a:rPr lang="tr-TR" sz="2100" dirty="0" smtClean="0">
                    <a:solidFill>
                      <a:srgbClr val="292929"/>
                    </a:solidFill>
                  </a:rPr>
                  <a:t>). Assume T</a:t>
                </a:r>
                <a:r>
                  <a:rPr lang="tr-TR" sz="2100" baseline="-25000" dirty="0" smtClean="0">
                    <a:solidFill>
                      <a:srgbClr val="292929"/>
                    </a:solidFill>
                  </a:rPr>
                  <a:t>P</a:t>
                </a:r>
                <a:r>
                  <a:rPr lang="tr-TR" sz="2100" dirty="0" smtClean="0">
                    <a:solidFill>
                      <a:srgbClr val="292929"/>
                    </a:solidFill>
                  </a:rPr>
                  <a:t>=</a:t>
                </a:r>
                <a:r>
                  <a:rPr lang="tr-TR" sz="2100" dirty="0">
                    <a:solidFill>
                      <a:srgbClr val="292929"/>
                    </a:solidFill>
                  </a:rPr>
                  <a:t>5</a:t>
                </a:r>
                <a:r>
                  <a:rPr lang="el-GR" sz="2100" baseline="30000" dirty="0" smtClean="0">
                    <a:solidFill>
                      <a:srgbClr val="292929"/>
                    </a:solidFill>
                  </a:rPr>
                  <a:t>α</a:t>
                </a:r>
                <a:r>
                  <a:rPr lang="tr-TR" sz="2100" dirty="0" smtClean="0">
                    <a:solidFill>
                      <a:srgbClr val="292929"/>
                    </a:solidFill>
                  </a:rPr>
                  <a:t>.</a:t>
                </a:r>
              </a:p>
              <a:p>
                <a:pPr marL="0" indent="0" algn="just" eaLnBrk="1" hangingPunct="1">
                  <a:buNone/>
                </a:pPr>
                <a:r>
                  <a:rPr lang="tr-TR" sz="2100" dirty="0" smtClean="0">
                    <a:solidFill>
                      <a:srgbClr val="292929"/>
                    </a:solidFill>
                  </a:rPr>
                  <a:t>DC Term (k=0):</a:t>
                </a:r>
              </a:p>
              <a:p>
                <a:pPr marL="0" indent="0" algn="just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100" i="1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tr-TR" sz="2100" b="0" i="1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tr-TR" sz="2100" b="0" i="1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tr-TR" sz="2100" b="0" i="1" smtClean="0">
                          <a:solidFill>
                            <a:srgbClr val="292929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tr-TR" sz="2100" b="0" i="1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tr-TR" sz="2100" b="0" i="1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tr-TR" sz="21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tr-TR" sz="21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sz="21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sub>
                          </m:sSub>
                        </m:den>
                      </m:f>
                      <m:nary>
                        <m:naryPr>
                          <m:ctrlPr>
                            <a:rPr lang="tr-TR" sz="2100" b="0" i="1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f>
                            <m:fPr>
                              <m:type m:val="lin"/>
                              <m:ctrlPr>
                                <a:rPr lang="tr-TR" sz="21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tr-TR" sz="21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sz="2100" b="0" i="1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tr-TR" sz="2100" b="0" i="1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tr-TR" sz="2100" b="0" i="1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</a:rPr>
                                    <m:t>𝑃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tr-TR" sz="21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b>
                        <m:sup>
                          <m:f>
                            <m:fPr>
                              <m:type m:val="lin"/>
                              <m:ctrlP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tr-TR" sz="2100" i="1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tr-TR" sz="2100" i="1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tr-TR" sz="2100" i="1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</a:rPr>
                                    <m:t>𝑃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r>
                            <a:rPr lang="tr-TR" sz="2100" b="0" i="1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𝑥</m:t>
                          </m:r>
                          <m:d>
                            <m:dPr>
                              <m:ctrlPr>
                                <a:rPr lang="tr-TR" sz="21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tr-TR" sz="21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tr-TR" sz="2100" b="0" i="1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𝑑𝑡</m:t>
                          </m:r>
                          <m:r>
                            <a:rPr lang="tr-TR" sz="2100" b="0" i="1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tr-TR" sz="2100" i="1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tr-TR" sz="2100" i="1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tr-TR" sz="2100" i="1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</a:rPr>
                                    <m:t>𝑃</m:t>
                                  </m:r>
                                </m:sub>
                              </m:sSub>
                            </m:den>
                          </m:f>
                          <m:nary>
                            <m:naryPr>
                              <m:ctrlP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tr-TR" sz="21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tr-TR" sz="210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sub>
                            <m:sup>
                              <m:r>
                                <a:rPr lang="tr-TR" sz="210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sup>
                            <m:e>
                              <m:r>
                                <a:rPr lang="tr-TR" sz="21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𝐴</m:t>
                              </m:r>
                              <m: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𝑑𝑡</m:t>
                              </m:r>
                              <m: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tr-TR" sz="2100" i="1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tr-TR" sz="2100" b="0" i="1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tr-TR" sz="2100" b="0" i="1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</m:num>
                                <m:den>
                                  <m:r>
                                    <a:rPr lang="tr-TR" sz="2100" b="0" i="1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nary>
                        </m:e>
                      </m:nary>
                    </m:oMath>
                  </m:oMathPara>
                </a14:m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</p:txBody>
          </p:sp>
        </mc:Choice>
        <mc:Fallback xmlns="">
          <p:sp>
            <p:nvSpPr>
              <p:cNvPr id="4" name="Rectangl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52600" y="1676400"/>
                <a:ext cx="5715000" cy="4724400"/>
              </a:xfrm>
              <a:prstGeom prst="rect">
                <a:avLst/>
              </a:prstGeom>
              <a:blipFill rotWithShape="1">
                <a:blip r:embed="rId2"/>
                <a:stretch>
                  <a:fillRect l="-1281" t="-774" r="-128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229" y="2100217"/>
            <a:ext cx="5410200" cy="185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12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533400" y="6611938"/>
            <a:ext cx="861060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dirty="0">
                <a:solidFill>
                  <a:schemeClr val="bg1"/>
                </a:solidFill>
              </a:rPr>
              <a:t>Copyright 20</a:t>
            </a:r>
            <a:r>
              <a:rPr lang="tr-TR" sz="1000" dirty="0">
                <a:solidFill>
                  <a:schemeClr val="bg1"/>
                </a:solidFill>
              </a:rPr>
              <a:t>12</a:t>
            </a:r>
            <a:r>
              <a:rPr lang="en-US" sz="1000" dirty="0">
                <a:solidFill>
                  <a:schemeClr val="bg1"/>
                </a:solidFill>
              </a:rPr>
              <a:t> | </a:t>
            </a:r>
            <a:r>
              <a:rPr lang="tr-TR" sz="1000" dirty="0">
                <a:solidFill>
                  <a:schemeClr val="bg1"/>
                </a:solidFill>
              </a:rPr>
              <a:t>Instructor: Dr. Gülden Köktürk</a:t>
            </a:r>
            <a:r>
              <a:rPr lang="en-US" sz="1000" dirty="0">
                <a:solidFill>
                  <a:schemeClr val="bg1"/>
                </a:solidFill>
              </a:rPr>
              <a:t> | </a:t>
            </a:r>
            <a:r>
              <a:rPr lang="tr-TR" sz="1000" dirty="0">
                <a:solidFill>
                  <a:schemeClr val="bg1"/>
                </a:solidFill>
              </a:rPr>
              <a:t>EED1004-INTRODUCTION TO SIGNAL PROCESSING</a:t>
            </a:r>
            <a:endParaRPr lang="en-US" sz="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34"/>
              <p:cNvSpPr txBox="1">
                <a:spLocks noChangeArrowheads="1"/>
              </p:cNvSpPr>
              <p:nvPr/>
            </p:nvSpPr>
            <p:spPr bwMode="auto">
              <a:xfrm>
                <a:off x="1752600" y="1295400"/>
                <a:ext cx="6019800" cy="5105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algn="just" eaLnBrk="1" hangingPunct="1">
                  <a:buNone/>
                </a:pPr>
                <a:r>
                  <a:rPr lang="tr-TR" sz="2100" dirty="0" smtClean="0">
                    <a:solidFill>
                      <a:srgbClr val="292929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tr-TR" sz="2100" b="0" i="1" smtClean="0">
                        <a:solidFill>
                          <a:srgbClr val="292929"/>
                        </a:solidFill>
                        <a:latin typeface="Cambria Math"/>
                      </a:rPr>
                      <m:t>𝑘</m:t>
                    </m:r>
                    <m:r>
                      <a:rPr lang="tr-TR" sz="2100" b="0" i="1" smtClean="0">
                        <a:solidFill>
                          <a:srgbClr val="292929"/>
                        </a:solidFill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tr-TR" sz="2100" b="0" i="1" smtClean="0">
                            <a:solidFill>
                              <a:srgbClr val="292929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tr-TR" sz="2100" b="0" i="1" smtClean="0">
                            <a:solidFill>
                              <a:srgbClr val="292929"/>
                            </a:solidFill>
                            <a:latin typeface="Cambria Math"/>
                            <a:ea typeface="Cambria Math"/>
                          </a:rPr>
                          <m:t>∓1, ∓2,⋯</m:t>
                        </m:r>
                      </m:e>
                    </m:d>
                  </m:oMath>
                </a14:m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100" i="1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tr-TR" sz="2100" b="0" i="1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tr-TR" sz="2100" b="0" i="1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tr-TR" sz="2100" b="0" i="1" smtClean="0">
                          <a:solidFill>
                            <a:srgbClr val="292929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tr-TR" sz="2100" b="0" i="1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tr-TR" sz="2100" b="0" i="1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sub>
                        <m:sup>
                          <m:r>
                            <a:rPr lang="tr-TR" sz="2100" i="1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sup>
                        <m:e>
                          <m:r>
                            <a:rPr lang="tr-TR" sz="2100" b="0" i="1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𝐴</m:t>
                          </m:r>
                          <m:sSup>
                            <m:sSupPr>
                              <m:ctrlP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𝑗𝑘</m:t>
                              </m:r>
                              <m: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tr-TR" sz="2100" i="1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tr-TR" sz="2100" i="1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tr-TR" sz="2100" i="1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sup>
                          </m:sSup>
                          <m: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𝑑𝑡</m:t>
                          </m:r>
                          <m:r>
                            <a:rPr lang="tr-TR" sz="2100" b="0" i="1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tr-TR" sz="21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tr-TR" sz="21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tr-TR" sz="21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tr-TR" sz="2100" b="0" i="1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tr-TR" sz="2100" b="0" i="1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tr-TR" sz="2100" b="0" i="1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𝑃</m:t>
                                  </m:r>
                                </m:sub>
                              </m:sSub>
                            </m:den>
                          </m:f>
                          <m:f>
                            <m:fPr>
                              <m:ctrlPr>
                                <a:rPr lang="tr-TR" sz="21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tr-TR" sz="2100" b="0" i="0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sin</m:t>
                              </m:r>
                              <m:r>
                                <a:rPr lang="tr-TR" sz="21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⁡(</m:t>
                              </m:r>
                              <m:r>
                                <a:rPr lang="tr-TR" sz="21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  <m:r>
                                <a:rPr lang="tr-TR" sz="21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tr-TR" sz="21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tr-TR" sz="2100" b="0" i="1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tr-TR" sz="2100" b="0" i="1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tr-TR" sz="2100" b="0" i="1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tr-TR" sz="21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  <m:r>
                                <a:rPr lang="tr-TR" sz="21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tr-TR" sz="21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  <m:r>
                                <a:rPr lang="tr-TR" sz="21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tr-TR" sz="21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tr-TR" sz="2100" b="0" i="1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tr-TR" sz="2100" b="0" i="1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tr-TR" sz="2100" b="0" i="1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tr-TR" sz="2100" u="sng" dirty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r>
                  <a:rPr lang="tr-TR" sz="2100" dirty="0" smtClean="0">
                    <a:solidFill>
                      <a:srgbClr val="292929"/>
                    </a:solidFill>
                  </a:rPr>
                  <a:t>Note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100" i="1" smtClean="0">
                            <a:solidFill>
                              <a:srgbClr val="292929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tr-TR" sz="2100" b="0" i="1" smtClean="0">
                            <a:solidFill>
                              <a:srgbClr val="292929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tr-TR" sz="2100" b="0" i="1" smtClean="0">
                            <a:solidFill>
                              <a:srgbClr val="292929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tr-TR" sz="2100" b="0" i="1" smtClean="0">
                        <a:solidFill>
                          <a:srgbClr val="292929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tr-TR" sz="2100" b="0" i="1" smtClean="0">
                            <a:solidFill>
                              <a:srgbClr val="292929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tr-TR" sz="2100" b="0" i="1" smtClean="0">
                            <a:solidFill>
                              <a:srgbClr val="292929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tr-TR" sz="2100" b="0" i="1" smtClean="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tr-TR" sz="2100" b="0" i="1" smtClean="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tr-TR" sz="2100" b="0" i="1" smtClean="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  <m:t>𝑃</m:t>
                            </m:r>
                          </m:sub>
                        </m:sSub>
                      </m:den>
                    </m:f>
                    <m:r>
                      <a:rPr lang="tr-TR" sz="2100" b="0" i="1" smtClean="0">
                        <a:solidFill>
                          <a:srgbClr val="292929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tr-TR" sz="2100" b="0" i="1" smtClean="0">
                            <a:solidFill>
                              <a:srgbClr val="292929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tr-TR" sz="2100" b="0" i="1" smtClean="0">
                            <a:solidFill>
                              <a:srgbClr val="292929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tr-TR" sz="2100" b="0" i="1" smtClean="0">
                            <a:solidFill>
                              <a:srgbClr val="292929"/>
                            </a:solidFill>
                            <a:latin typeface="Cambria Math"/>
                          </a:rPr>
                          <m:t>𝑃</m:t>
                        </m:r>
                      </m:sub>
                    </m:sSub>
                    <m:r>
                      <a:rPr lang="tr-TR" sz="2100" b="0" i="1" smtClean="0">
                        <a:solidFill>
                          <a:srgbClr val="292929"/>
                        </a:solidFill>
                        <a:latin typeface="Cambria Math"/>
                      </a:rPr>
                      <m:t>=5</m:t>
                    </m:r>
                    <m:r>
                      <a:rPr lang="tr-TR" sz="2100" b="0" i="1" smtClean="0">
                        <a:solidFill>
                          <a:srgbClr val="292929"/>
                        </a:solidFill>
                        <a:latin typeface="Cambria Math"/>
                        <a:ea typeface="Cambria Math"/>
                      </a:rPr>
                      <m:t>𝛼</m:t>
                    </m:r>
                    <m:r>
                      <a:rPr lang="tr-TR" sz="2100" b="0" i="1" smtClean="0">
                        <a:solidFill>
                          <a:srgbClr val="292929"/>
                        </a:solidFill>
                        <a:latin typeface="Cambria Math"/>
                        <a:ea typeface="Cambria Math"/>
                      </a:rPr>
                      <m:t>⟹</m:t>
                    </m:r>
                    <m:sSub>
                      <m:sSubPr>
                        <m:ctrlPr>
                          <a:rPr lang="tr-TR" sz="2100" b="0" i="1" smtClean="0">
                            <a:solidFill>
                              <a:srgbClr val="292929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tr-TR" sz="2100" b="0" i="1" smtClean="0">
                            <a:solidFill>
                              <a:srgbClr val="292929"/>
                            </a:solidFill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b>
                        <m:r>
                          <a:rPr lang="tr-TR" sz="2100" b="0" i="1" smtClean="0">
                            <a:solidFill>
                              <a:srgbClr val="292929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tr-TR" sz="2100" b="0" i="1" smtClean="0">
                        <a:solidFill>
                          <a:srgbClr val="292929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tr-TR" sz="2100" b="0" i="1" smtClean="0">
                            <a:solidFill>
                              <a:srgbClr val="292929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tr-TR" sz="2100" b="0" i="1" smtClean="0">
                            <a:solidFill>
                              <a:srgbClr val="292929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tr-TR" sz="2100" b="0" i="1" smtClean="0">
                            <a:solidFill>
                              <a:srgbClr val="292929"/>
                            </a:solidFill>
                            <a:latin typeface="Cambria Math"/>
                            <a:ea typeface="Cambria Math"/>
                          </a:rPr>
                          <m:t>5</m:t>
                        </m:r>
                        <m:r>
                          <a:rPr lang="tr-TR" sz="2100" b="0" i="1" smtClean="0">
                            <a:solidFill>
                              <a:srgbClr val="292929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den>
                    </m:f>
                  </m:oMath>
                </a14:m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100" i="1" smtClean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⟹</m:t>
                      </m:r>
                      <m:sSub>
                        <m:sSubPr>
                          <m:ctrlPr>
                            <a:rPr lang="tr-TR" sz="2100" i="1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tr-TR" sz="2100" b="0" i="1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b>
                          <m:r>
                            <a:rPr lang="tr-TR" sz="2100" b="0" i="1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𝑘</m:t>
                          </m:r>
                        </m:sub>
                      </m:sSub>
                      <m:r>
                        <a:rPr lang="tr-TR" sz="2100" b="0" i="1" smtClean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tr-TR" sz="2100" b="0" i="1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tr-TR" sz="2100" b="0" i="1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tr-TR" sz="2100" b="0" i="1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𝐴</m:t>
                          </m:r>
                        </m:num>
                        <m:den>
                          <m:r>
                            <a:rPr lang="tr-TR" sz="2100" b="0" i="1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5</m:t>
                          </m:r>
                          <m:r>
                            <a:rPr lang="tr-TR" sz="2100" b="0" i="1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den>
                      </m:f>
                      <m:f>
                        <m:fPr>
                          <m:ctrlPr>
                            <a:rPr lang="tr-TR" sz="2100" b="0" i="1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tr-TR" sz="21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2100" b="0" i="0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tr-TR" sz="2100" b="0" i="1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tr-TR" sz="2100" b="0" i="1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  <m:f>
                                    <m:fPr>
                                      <m:ctrlPr>
                                        <a:rPr lang="tr-TR" sz="2100" b="0" i="1" smtClean="0">
                                          <a:solidFill>
                                            <a:srgbClr val="292929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tr-TR" sz="2100" b="0" i="1" smtClean="0">
                                          <a:solidFill>
                                            <a:srgbClr val="292929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  <m:r>
                                        <a:rPr lang="tr-TR" sz="2100" b="0" i="1" smtClean="0">
                                          <a:solidFill>
                                            <a:srgbClr val="292929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tr-TR" sz="2100" b="0" i="1" smtClean="0">
                                          <a:solidFill>
                                            <a:srgbClr val="292929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5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𝑘</m:t>
                          </m:r>
                          <m:f>
                            <m:fPr>
                              <m:ctrlP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5</m:t>
                              </m:r>
                              <m:r>
                                <a:rPr lang="tr-TR" sz="210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den>
                          </m:f>
                        </m:den>
                      </m:f>
                      <m:r>
                        <a:rPr lang="tr-TR" sz="2100" b="0" i="1" smtClean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𝐴</m:t>
                          </m:r>
                        </m:num>
                        <m:den>
                          <m: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5</m:t>
                          </m:r>
                        </m:den>
                      </m:f>
                      <m:f>
                        <m:fPr>
                          <m:ctrlP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tr-TR" sz="210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sin</m:t>
                          </m:r>
                          <m: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⁡(</m:t>
                          </m:r>
                          <m: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𝑘</m:t>
                          </m:r>
                          <m:f>
                            <m:fPr>
                              <m:ctrlP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5</m:t>
                              </m:r>
                            </m:den>
                          </m:f>
                          <m: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𝑘</m:t>
                          </m:r>
                          <m:f>
                            <m:fPr>
                              <m:ctrlP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5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100" i="1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⟹</m:t>
                      </m:r>
                      <m:sSub>
                        <m:sSubPr>
                          <m:ctrlP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b>
                          <m: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𝑘</m:t>
                          </m:r>
                        </m:sub>
                      </m:sSub>
                      <m:r>
                        <a:rPr lang="tr-TR" sz="2100" i="1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𝐴</m:t>
                          </m:r>
                        </m:num>
                        <m:den>
                          <m: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5</m:t>
                          </m:r>
                        </m:den>
                      </m:f>
                      <m:r>
                        <a:rPr lang="tr-TR" sz="2100" b="0" i="1" smtClean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𝑠𝑖𝑛𝑐</m:t>
                      </m:r>
                      <m:d>
                        <m:dPr>
                          <m:ctrlPr>
                            <a:rPr lang="tr-TR" sz="2100" b="0" i="1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tr-TR" sz="2100" b="0" i="1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𝑘</m:t>
                          </m:r>
                          <m:f>
                            <m:fPr>
                              <m:ctrlPr>
                                <a:rPr lang="tr-TR" sz="21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tr-TR" sz="21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tr-TR" sz="21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tr-TR" sz="21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tr-TR" sz="2100" b="0" i="1" smtClean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;    </m:t>
                      </m:r>
                      <m:r>
                        <a:rPr lang="tr-TR" sz="2100" b="0" i="1" smtClean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tr-TR" sz="2100" b="0" i="1" smtClean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=∓1, ∓2, ⋯</m:t>
                      </m:r>
                    </m:oMath>
                  </m:oMathPara>
                </a14:m>
                <a:endParaRPr lang="tr-TR" sz="2100" b="0" dirty="0" smtClean="0">
                  <a:solidFill>
                    <a:srgbClr val="292929"/>
                  </a:solidFill>
                  <a:ea typeface="Cambria Math"/>
                </a:endParaRPr>
              </a:p>
              <a:p>
                <a:pPr marL="0" indent="0" algn="just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tr-TR" sz="2100" i="1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</m:ctrlPr>
                        </m:borderBoxPr>
                        <m:e>
                          <m:r>
                            <a:rPr lang="tr-TR" sz="2100" b="0" i="1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𝑥</m:t>
                          </m:r>
                          <m:d>
                            <m:dPr>
                              <m:ctrlPr>
                                <a:rPr lang="tr-TR" sz="21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tr-TR" sz="21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tr-TR" sz="2100" b="0" i="1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tr-TR" sz="21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tr-TR" sz="21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tr-TR" sz="21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num>
                            <m:den>
                              <m:r>
                                <a:rPr lang="tr-TR" sz="21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  <m:r>
                            <a:rPr lang="tr-TR" sz="2100" b="0" i="1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tr-TR" sz="21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tr-TR" sz="21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tr-TR" sz="21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num>
                            <m:den>
                              <m:r>
                                <a:rPr lang="tr-TR" sz="21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%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tr-TR" sz="21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eqArr>
                                <m:eqArrPr>
                                  <m:ctrlPr>
                                    <a:rPr lang="tr-TR" sz="2100" b="0" i="1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r>
                                    <m:rPr>
                                      <m:brk m:alnAt="23"/>
                                    </m:rPr>
                                    <a:rPr lang="tr-TR" sz="2100" b="0" i="1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tr-TR" sz="2100" b="0" i="1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</a:rPr>
                                    <m:t>=−∞</m:t>
                                  </m:r>
                                </m:e>
                                <m:e>
                                  <m:r>
                                    <a:rPr lang="tr-TR" sz="2100" b="0" i="1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  <m:r>
                                    <a:rPr lang="tr-TR" sz="2100" b="0" i="1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≠0</m:t>
                                  </m:r>
                                </m:e>
                              </m:eqArr>
                            </m:sub>
                            <m:sup>
                              <m:r>
                                <a:rPr lang="tr-TR" sz="21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tr-TR" sz="21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𝑠𝑖𝑛𝑐</m:t>
                              </m:r>
                              <m:r>
                                <a:rPr lang="tr-TR" sz="21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tr-TR" sz="21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𝑘</m:t>
                              </m:r>
                              <m:f>
                                <m:fPr>
                                  <m:ctrlPr>
                                    <a:rPr lang="tr-TR" sz="2100" b="0" i="1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tr-TR" sz="2100" b="0" i="1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tr-TR" sz="2100" b="0" i="1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tr-TR" sz="2100" b="0" i="1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tr-TR" sz="21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)</m:t>
                              </m:r>
                              <m:sSup>
                                <m:sSupPr>
                                  <m:ctrlPr>
                                    <a:rPr lang="tr-TR" sz="2100" b="0" i="1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tr-TR" sz="2100" b="0" i="1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tr-TR" sz="2100" b="0" i="1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</a:rPr>
                                    <m:t>𝑗𝑘</m:t>
                                  </m:r>
                                  <m:d>
                                    <m:dPr>
                                      <m:ctrlPr>
                                        <a:rPr lang="tr-TR" sz="2100" b="0" i="1" smtClean="0">
                                          <a:solidFill>
                                            <a:srgbClr val="292929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tr-TR" sz="2100" b="0" i="1" smtClean="0">
                                              <a:solidFill>
                                                <a:srgbClr val="292929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tr-TR" sz="2100" b="0" i="1" smtClean="0">
                                              <a:solidFill>
                                                <a:srgbClr val="292929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  <m:r>
                                            <a:rPr lang="tr-TR" sz="2100" b="0" i="1" smtClean="0">
                                              <a:solidFill>
                                                <a:srgbClr val="292929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𝜋</m:t>
                                          </m:r>
                                        </m:num>
                                        <m:den>
                                          <m:r>
                                            <a:rPr lang="tr-TR" sz="2100" b="0" i="1" smtClean="0">
                                              <a:solidFill>
                                                <a:srgbClr val="292929"/>
                                              </a:solidFill>
                                              <a:latin typeface="Cambria Math"/>
                                            </a:rPr>
                                            <m:t>5</m:t>
                                          </m:r>
                                          <m:r>
                                            <a:rPr lang="tr-TR" sz="2100" b="0" i="1" smtClean="0">
                                              <a:solidFill>
                                                <a:srgbClr val="292929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𝛼</m:t>
                                          </m:r>
                                        </m:den>
                                      </m:f>
                                    </m:e>
                                  </m:d>
                                  <m:r>
                                    <a:rPr lang="tr-TR" sz="2100" b="0" i="1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nary>
                        </m:e>
                      </m:borderBox>
                    </m:oMath>
                  </m:oMathPara>
                </a14:m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</p:txBody>
          </p:sp>
        </mc:Choice>
        <mc:Fallback>
          <p:sp>
            <p:nvSpPr>
              <p:cNvPr id="3" name="Rectangl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52600" y="1295400"/>
                <a:ext cx="6019800" cy="5105400"/>
              </a:xfrm>
              <a:prstGeom prst="rect">
                <a:avLst/>
              </a:prstGeom>
              <a:blipFill rotWithShape="1">
                <a:blip r:embed="rId2"/>
                <a:stretch>
                  <a:fillRect l="-1216" t="-71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105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0">
      <a:dk1>
        <a:srgbClr val="777777"/>
      </a:dk1>
      <a:lt1>
        <a:srgbClr val="FFFFFF"/>
      </a:lt1>
      <a:dk2>
        <a:srgbClr val="686B5D"/>
      </a:dk2>
      <a:lt2>
        <a:srgbClr val="D1D1CB"/>
      </a:lt2>
      <a:accent1>
        <a:srgbClr val="909082"/>
      </a:accent1>
      <a:accent2>
        <a:srgbClr val="809EA8"/>
      </a:accent2>
      <a:accent3>
        <a:srgbClr val="B9BAB6"/>
      </a:accent3>
      <a:accent4>
        <a:srgbClr val="DADADA"/>
      </a:accent4>
      <a:accent5>
        <a:srgbClr val="C6C6C1"/>
      </a:accent5>
      <a:accent6>
        <a:srgbClr val="738F98"/>
      </a:accent6>
      <a:hlink>
        <a:srgbClr val="FFCC66"/>
      </a:hlink>
      <a:folHlink>
        <a:srgbClr val="E9DCB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9161</TotalTime>
  <Words>1831</Words>
  <Application>Microsoft Office PowerPoint</Application>
  <PresentationFormat>On-screen Show (4:3)</PresentationFormat>
  <Paragraphs>266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Default Design</vt:lpstr>
      <vt:lpstr>Fourier Series for Continuous-Time Periodic Signals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David</Manager>
  <Company>Presentationfx.com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Paper</dc:title>
  <dc:subject>Writing, English, Teaching</dc:subject>
  <dc:creator>Presentationfx.com</dc:creator>
  <cp:keywords>School, Pen, Paper, Writing, Spelling, Grammer</cp:keywords>
  <dc:description>Copyright 2008. Maynot be redistributed except by presentationfx.com. Will be enforced to the maximum extent under law.</dc:description>
  <cp:lastModifiedBy>.</cp:lastModifiedBy>
  <cp:revision>292</cp:revision>
  <dcterms:created xsi:type="dcterms:W3CDTF">2008-04-07T16:14:46Z</dcterms:created>
  <dcterms:modified xsi:type="dcterms:W3CDTF">2012-04-25T17:50:13Z</dcterms:modified>
  <cp:category>Writing, English, Teaching</cp:category>
</cp:coreProperties>
</file>