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FF3300"/>
    <a:srgbClr val="CC9900"/>
    <a:srgbClr val="399915"/>
    <a:srgbClr val="AD0E08"/>
    <a:srgbClr val="A97087"/>
    <a:srgbClr val="3399FF"/>
    <a:srgbClr val="1F6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66" d="100"/>
          <a:sy n="66" d="100"/>
        </p:scale>
        <p:origin x="-642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320BF-D44A-49D0-B932-0D3BB554AF9F}" type="datetimeFigureOut">
              <a:rPr lang="tr-TR" smtClean="0"/>
              <a:t>02.05.2012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5DCD9-6D19-4310-B80F-2DE8EEB35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2545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5DCD9-6D19-4310-B80F-2DE8EEB35490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376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29D87-CC84-4366-AA6B-3AFC433EB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9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A7FCE-E2EB-4DCE-A080-A12964E0E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6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0CC34-0786-4B6E-BBB9-ED51E4D00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86D7F-C7CF-4DB0-A9D2-1E9716F4B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3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7B096-D148-44E7-A448-BE148095E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8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D5761-1AC9-4DB0-A532-B8CF5BF60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4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7B7A2-11E9-4295-87BE-E5DF011CD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8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897D1-ABC2-434A-A1D8-26DE08C88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8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A778C-DBD4-4A05-A478-1509744AC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CA7D4-7825-40A8-9FED-9F14677D7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F7259-742F-47C5-AF8B-D1CBCC2A6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2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FFD4C4C-D0F4-41E5-9994-438BC1BBD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Grp="1" noChangeArrowheads="1"/>
          </p:cNvSpPr>
          <p:nvPr>
            <p:ph type="title"/>
          </p:nvPr>
        </p:nvSpPr>
        <p:spPr>
          <a:xfrm>
            <a:off x="1752600" y="762000"/>
            <a:ext cx="4648200" cy="1219200"/>
          </a:xfrm>
          <a:noFill/>
        </p:spPr>
        <p:txBody>
          <a:bodyPr/>
          <a:lstStyle/>
          <a:p>
            <a:pPr algn="l" eaLnBrk="1" hangingPunct="1"/>
            <a:r>
              <a:rPr lang="tr-TR" sz="3000" dirty="0" smtClean="0">
                <a:solidFill>
                  <a:srgbClr val="1F6896"/>
                </a:solidFill>
              </a:rPr>
              <a:t>Symmetry Properties of Fourier Series</a:t>
            </a:r>
            <a:endParaRPr lang="en-US" sz="3000" dirty="0" smtClean="0">
              <a:solidFill>
                <a:srgbClr val="1F6896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6611938"/>
            <a:ext cx="86106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</a:rPr>
              <a:t>Copyright 20</a:t>
            </a:r>
            <a:r>
              <a:rPr lang="tr-TR" sz="1000" dirty="0">
                <a:solidFill>
                  <a:schemeClr val="bg1"/>
                </a:solidFill>
              </a:rPr>
              <a:t>12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Instructor: Dr. Gülden Köktürk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EED1004-INTRODUCTION TO SIGNAL PROCESSING</a:t>
            </a:r>
            <a:endParaRPr lang="en-US" sz="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4"/>
              <p:cNvSpPr txBox="1">
                <a:spLocks noChangeArrowheads="1"/>
              </p:cNvSpPr>
              <p:nvPr/>
            </p:nvSpPr>
            <p:spPr bwMode="auto">
              <a:xfrm>
                <a:off x="1752600" y="2057400"/>
                <a:ext cx="5410200" cy="434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just" eaLnBrk="1" hangingPunct="1">
                  <a:buNone/>
                </a:pPr>
                <a:r>
                  <a:rPr lang="tr-TR" sz="2100" dirty="0" smtClean="0">
                    <a:solidFill>
                      <a:srgbClr val="FF0000"/>
                    </a:solidFill>
                  </a:rPr>
                  <a:t>Property 1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. For a </a:t>
                </a:r>
                <a:r>
                  <a:rPr lang="tr-TR" sz="2100" u="sng" dirty="0" smtClean="0">
                    <a:solidFill>
                      <a:srgbClr val="292929"/>
                    </a:solidFill>
                  </a:rPr>
                  <a:t>real-valued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periodic signal x(t) the Fourier series coefficients c</a:t>
                </a:r>
                <a:r>
                  <a:rPr lang="tr-TR" sz="2100" baseline="-25000" dirty="0" smtClean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are </a:t>
                </a:r>
                <a:r>
                  <a:rPr lang="tr-TR" sz="2100" u="sng" dirty="0" smtClean="0">
                    <a:solidFill>
                      <a:srgbClr val="292929"/>
                    </a:solidFill>
                  </a:rPr>
                  <a:t>conjugate symmetric.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Mathematically expressed, if x(t)=x*(t), then c</a:t>
                </a:r>
                <a:r>
                  <a:rPr lang="tr-TR" sz="2100" baseline="-25000" dirty="0" smtClean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*=c</a:t>
                </a:r>
                <a:r>
                  <a:rPr lang="tr-TR" sz="2100" baseline="-25000" dirty="0" smtClean="0">
                    <a:solidFill>
                      <a:srgbClr val="292929"/>
                    </a:solidFill>
                  </a:rPr>
                  <a:t>-k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.</a:t>
                </a:r>
              </a:p>
              <a:p>
                <a:pPr marL="0" indent="0" algn="just" eaLnBrk="1" hangingPunct="1">
                  <a:buNone/>
                </a:pPr>
                <a:r>
                  <a:rPr lang="tr-TR" sz="2100" u="sng" dirty="0" smtClean="0">
                    <a:solidFill>
                      <a:srgbClr val="292929"/>
                    </a:solidFill>
                  </a:rPr>
                  <a:t>Proof: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Start by writing Fourier series synthesis equation.</a:t>
                </a:r>
              </a:p>
              <a:p>
                <a:pPr marL="0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tr-TR" sz="2100" u="sng" dirty="0" smtClean="0">
                  <a:solidFill>
                    <a:srgbClr val="292929"/>
                  </a:solidFill>
                </a:endParaRPr>
              </a:p>
              <a:p>
                <a:pPr marL="0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⟹</m:t>
                          </m:r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tr-TR" sz="210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tr-TR" sz="2100" i="1" smtClean="0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100" b="0" i="1" smtClean="0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tr-TR" sz="2100" b="0" i="1" smtClean="0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b="0" i="1" smtClean="0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tr-TR" sz="2100" dirty="0" smtClean="0">
                  <a:solidFill>
                    <a:srgbClr val="292929"/>
                  </a:solidFill>
                  <a:ea typeface="Cambria Math"/>
                </a:endParaRPr>
              </a:p>
              <a:p>
                <a:pPr marL="0" indent="0" eaLnBrk="1" hangingPunct="1">
                  <a:buNone/>
                </a:pPr>
                <a:r>
                  <a:rPr lang="tr-TR" sz="2100" dirty="0" smtClean="0">
                    <a:solidFill>
                      <a:srgbClr val="292929"/>
                    </a:solidFill>
                  </a:rPr>
                  <a:t>Let k→-k.</a:t>
                </a:r>
                <a:endParaRPr lang="tr-TR" sz="2100" dirty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dirty="0" smtClean="0">
                  <a:solidFill>
                    <a:srgbClr val="292929"/>
                  </a:solidFill>
                </a:endParaRPr>
              </a:p>
            </p:txBody>
          </p:sp>
        </mc:Choice>
        <mc:Fallback>
          <p:sp>
            <p:nvSpPr>
              <p:cNvPr id="6" name="Rectang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2057400"/>
                <a:ext cx="5410200" cy="4343400"/>
              </a:xfrm>
              <a:prstGeom prst="rect">
                <a:avLst/>
              </a:prstGeom>
              <a:blipFill rotWithShape="1">
                <a:blip r:embed="rId2"/>
                <a:stretch>
                  <a:fillRect l="-1353" t="-843" r="-1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6611938"/>
            <a:ext cx="86106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</a:rPr>
              <a:t>Copyright 20</a:t>
            </a:r>
            <a:r>
              <a:rPr lang="tr-TR" sz="1000" dirty="0">
                <a:solidFill>
                  <a:schemeClr val="bg1"/>
                </a:solidFill>
              </a:rPr>
              <a:t>12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Instructor: Dr. Gülden Köktürk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EED1004-INTRODUCTION TO SIGNAL PROCESSING</a:t>
            </a:r>
            <a:endParaRPr lang="en-US" sz="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4"/>
              <p:cNvSpPr txBox="1">
                <a:spLocks noChangeArrowheads="1"/>
              </p:cNvSpPr>
              <p:nvPr/>
            </p:nvSpPr>
            <p:spPr bwMode="auto">
              <a:xfrm>
                <a:off x="1752600" y="1676400"/>
                <a:ext cx="5410200" cy="472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just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⟹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tr-TR" sz="2100" b="0" i="1" smtClean="0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tr-TR" sz="2100" u="sng" dirty="0" smtClean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r>
                  <a:rPr lang="tr-TR" sz="2100" dirty="0" smtClean="0">
                    <a:solidFill>
                      <a:srgbClr val="292929"/>
                    </a:solidFill>
                  </a:rPr>
                  <a:t>If x(t) is real valued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  <a:ea typeface="Cambria Math"/>
                          </a:rPr>
                          <m:t>⟹</m:t>
                        </m:r>
                        <m:r>
                          <a:rPr lang="tr-TR" sz="2100" b="0" i="1" smtClean="0">
                            <a:solidFill>
                              <a:srgbClr val="292929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  <m:d>
                          <m:dPr>
                            <m:ctrlPr>
                              <a:rPr lang="tr-TR" sz="2100" b="0" i="1" smtClean="0">
                                <a:solidFill>
                                  <a:srgbClr val="292929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tr-TR" sz="2100" b="0" i="1" smtClean="0">
                                <a:solidFill>
                                  <a:srgbClr val="292929"/>
                                </a:solidFill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tr-TR" sz="2100" b="0" i="1" smtClean="0">
                            <a:solidFill>
                              <a:srgbClr val="292929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r>
                  <a:rPr lang="tr-TR" sz="2100" dirty="0" smtClean="0">
                    <a:solidFill>
                      <a:srgbClr val="292929"/>
                    </a:solidFill>
                  </a:rPr>
                  <a:t>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2100" i="1" smtClean="0">
                                <a:solidFill>
                                  <a:srgbClr val="292929"/>
                                </a:solidFill>
                                <a:latin typeface="Cambria Math"/>
                                <a:ea typeface="Cambria Math"/>
                              </a:rPr>
                              <m:t>⟹</m:t>
                            </m:r>
                            <m:sSub>
                              <m:sSubPr>
                                <m:ctrlP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tr-TR" sz="2100" b="0" i="1" smtClean="0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  <m:sup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r>
                  <a:rPr lang="tr-TR" sz="2100" dirty="0" smtClean="0">
                    <a:solidFill>
                      <a:srgbClr val="292929"/>
                    </a:solidFill>
                  </a:rPr>
                  <a:t>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  <a:ea typeface="Cambria Math"/>
                          </a:rPr>
                          <m:t>⟹</m:t>
                        </m:r>
                        <m:sSub>
                          <m:sSubPr>
                            <m:ctrlPr>
                              <a:rPr lang="tr-TR" sz="2100" i="1" smtClean="0">
                                <a:solidFill>
                                  <a:srgbClr val="292929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tr-TR" sz="2100" b="0" i="1" smtClean="0">
                                <a:solidFill>
                                  <a:srgbClr val="292929"/>
                                </a:solidFill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tr-TR" sz="2100" b="0" i="1" smtClean="0">
                                <a:solidFill>
                                  <a:srgbClr val="292929"/>
                                </a:solidFill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  <m:sup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tr-TR" sz="2100" b="0" i="1" smtClean="0">
                        <a:solidFill>
                          <a:srgbClr val="292929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tr-TR" sz="2100" b="0" i="1" smtClean="0">
                            <a:solidFill>
                              <a:srgbClr val="292929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tr-TR" sz="2100" b="0" i="1" smtClean="0">
                            <a:solidFill>
                              <a:srgbClr val="292929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tr-TR" sz="2100" b="0" i="1" smtClean="0">
                            <a:solidFill>
                              <a:srgbClr val="292929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tr-TR" sz="2100" b="0" i="1" smtClean="0">
                            <a:solidFill>
                              <a:srgbClr val="292929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14:m>
                  <m:oMath xmlns:m="http://schemas.openxmlformats.org/officeDocument/2006/math">
                    <m:r>
                      <a:rPr lang="tr-TR" sz="2100" i="1">
                        <a:solidFill>
                          <a:srgbClr val="292929"/>
                        </a:solidFill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tr-TR" sz="2100" dirty="0" smtClean="0">
                    <a:solidFill>
                      <a:srgbClr val="292929"/>
                    </a:solidFill>
                  </a:rPr>
                  <a:t>the </a:t>
                </a:r>
                <a:r>
                  <a:rPr lang="tr-TR" sz="2100" u="sng" dirty="0" smtClean="0">
                    <a:solidFill>
                      <a:srgbClr val="292929"/>
                    </a:solidFill>
                  </a:rPr>
                  <a:t>magnitude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spectrum is </a:t>
                </a:r>
                <a:r>
                  <a:rPr lang="tr-TR" sz="2100" dirty="0" smtClean="0">
                    <a:solidFill>
                      <a:srgbClr val="FF0000"/>
                    </a:solidFill>
                  </a:rPr>
                  <a:t>even-symmetric.</a:t>
                </a:r>
              </a:p>
              <a:p>
                <a:pPr marL="0" indent="0" algn="just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borderBox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tr-TR" sz="2100" i="1" smtClean="0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10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tr-TR" sz="2100" b="0" i="1" smtClean="0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borderBox>
                    </m:oMath>
                  </m:oMathPara>
                </a14:m>
                <a:endParaRPr lang="tr-TR" sz="2100" dirty="0" smtClean="0">
                  <a:solidFill>
                    <a:srgbClr val="FF0000"/>
                  </a:solidFill>
                </a:endParaRPr>
              </a:p>
              <a:p>
                <a:pPr marL="0" indent="0" algn="just" eaLnBrk="1" hangingPunct="1">
                  <a:buNone/>
                </a:pPr>
                <a:r>
                  <a:rPr lang="tr-TR" sz="2100" dirty="0" smtClean="0">
                    <a:solidFill>
                      <a:srgbClr val="292929"/>
                    </a:solidFill>
                  </a:rPr>
                  <a:t>and the </a:t>
                </a:r>
                <a:r>
                  <a:rPr lang="tr-TR" sz="2100" u="sng" dirty="0" smtClean="0">
                    <a:solidFill>
                      <a:srgbClr val="292929"/>
                    </a:solidFill>
                  </a:rPr>
                  <a:t>phase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spectrum is </a:t>
                </a:r>
                <a:r>
                  <a:rPr lang="tr-TR" sz="2100" dirty="0" smtClean="0">
                    <a:solidFill>
                      <a:srgbClr val="FF0000"/>
                    </a:solidFill>
                  </a:rPr>
                  <a:t>odd-symmetric.</a:t>
                </a:r>
                <a:endParaRPr lang="tr-TR" sz="2100" dirty="0">
                  <a:solidFill>
                    <a:srgbClr val="FF0000"/>
                  </a:solidFill>
                </a:endParaRP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borderBoxPr>
                        <m:e>
                          <m: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∠</m:t>
                          </m:r>
                          <m:sSub>
                            <m:sSub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∠</m:t>
                          </m:r>
                          <m:sSub>
                            <m:sSub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borderBox>
                    </m:oMath>
                  </m:oMathPara>
                </a14:m>
                <a:endParaRPr lang="tr-TR" sz="2100" dirty="0">
                  <a:solidFill>
                    <a:srgbClr val="FF0000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>
                  <a:solidFill>
                    <a:srgbClr val="FF0000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u="sng" dirty="0" smtClean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u="sng" dirty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u="sng" dirty="0" smtClean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u="sng" dirty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dirty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dirty="0" smtClean="0">
                  <a:solidFill>
                    <a:srgbClr val="292929"/>
                  </a:solidFill>
                </a:endParaRPr>
              </a:p>
            </p:txBody>
          </p:sp>
        </mc:Choice>
        <mc:Fallback>
          <p:sp>
            <p:nvSpPr>
              <p:cNvPr id="6" name="Rectang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1676400"/>
                <a:ext cx="5410200" cy="4724400"/>
              </a:xfrm>
              <a:prstGeom prst="rect">
                <a:avLst/>
              </a:prstGeom>
              <a:blipFill rotWithShape="1">
                <a:blip r:embed="rId3"/>
                <a:stretch>
                  <a:fillRect l="-1353" r="-1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657600"/>
          </a:xfrm>
        </p:spPr>
        <p:txBody>
          <a:bodyPr/>
          <a:lstStyle/>
          <a:p>
            <a:r>
              <a:rPr lang="tr-TR" dirty="0" smtClean="0"/>
              <a:t>   </a:t>
            </a:r>
            <a:r>
              <a:rPr lang="tr-TR" dirty="0" smtClean="0">
                <a:solidFill>
                  <a:srgbClr val="292929"/>
                </a:solidFill>
              </a:rPr>
              <a:t>   </a:t>
            </a:r>
            <a:endParaRPr lang="tr-TR" dirty="0"/>
          </a:p>
        </p:txBody>
      </p:sp>
      <p:sp>
        <p:nvSpPr>
          <p:cNvPr id="6" name="Rectangle 34"/>
          <p:cNvSpPr txBox="1">
            <a:spLocks noChangeArrowheads="1"/>
          </p:cNvSpPr>
          <p:nvPr/>
        </p:nvSpPr>
        <p:spPr bwMode="auto">
          <a:xfrm>
            <a:off x="1752600" y="1676400"/>
            <a:ext cx="5410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sz="2100" u="sng" dirty="0" smtClean="0">
              <a:solidFill>
                <a:srgbClr val="292929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" y="6611938"/>
            <a:ext cx="86106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</a:rPr>
              <a:t>Copyright 20</a:t>
            </a:r>
            <a:r>
              <a:rPr lang="tr-TR" sz="1000" dirty="0">
                <a:solidFill>
                  <a:schemeClr val="bg1"/>
                </a:solidFill>
              </a:rPr>
              <a:t>12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Instructor: Dr. Gülden Köktürk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EED1004-INTRODUCTION TO SIGNAL PROCESSING</a:t>
            </a:r>
            <a:endParaRPr lang="en-US" sz="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4"/>
              <p:cNvSpPr txBox="1">
                <a:spLocks noChangeArrowheads="1"/>
              </p:cNvSpPr>
              <p:nvPr/>
            </p:nvSpPr>
            <p:spPr bwMode="auto">
              <a:xfrm>
                <a:off x="1752600" y="1676400"/>
                <a:ext cx="6400800" cy="4876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just" eaLnBrk="1" hangingPunct="1">
                  <a:buNone/>
                </a:pPr>
                <a:r>
                  <a:rPr lang="tr-TR" sz="2100" dirty="0" smtClean="0">
                    <a:solidFill>
                      <a:srgbClr val="FF0000"/>
                    </a:solidFill>
                  </a:rPr>
                  <a:t>Property 2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. </a:t>
                </a:r>
                <a:r>
                  <a:rPr lang="tr-TR" sz="2100" dirty="0">
                    <a:solidFill>
                      <a:srgbClr val="292929"/>
                    </a:solidFill>
                  </a:rPr>
                  <a:t>For a </a:t>
                </a:r>
                <a:r>
                  <a:rPr lang="tr-TR" sz="2100" u="sng" dirty="0">
                    <a:solidFill>
                      <a:srgbClr val="292929"/>
                    </a:solidFill>
                  </a:rPr>
                  <a:t>real-valued</a:t>
                </a:r>
                <a:r>
                  <a:rPr lang="tr-TR" sz="2100" dirty="0">
                    <a:solidFill>
                      <a:srgbClr val="292929"/>
                    </a:solidFill>
                  </a:rPr>
                  <a:t> 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and even-symmetric periodic signal x(t), the Fourier series coefficients c</a:t>
                </a:r>
                <a:r>
                  <a:rPr lang="tr-TR" sz="2100" baseline="-25000" dirty="0" smtClean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are </a:t>
                </a:r>
                <a:r>
                  <a:rPr lang="tr-TR" sz="2100" u="sng" dirty="0" smtClean="0">
                    <a:solidFill>
                      <a:srgbClr val="292929"/>
                    </a:solidFill>
                  </a:rPr>
                  <a:t>purely real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. Mathematically expressed, if </a:t>
                </a:r>
                <a:r>
                  <a:rPr lang="tr-TR" sz="2100" dirty="0">
                    <a:solidFill>
                      <a:srgbClr val="292929"/>
                    </a:solidFill>
                  </a:rPr>
                  <a:t>x(t)=x*(t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)=x(-t), then</a:t>
                </a:r>
              </a:p>
              <a:p>
                <a:pPr marL="0" indent="0" algn="ctr" eaLnBrk="1" hangingPunct="1">
                  <a:buNone/>
                </a:pPr>
                <a:r>
                  <a:rPr lang="tr-TR" sz="2100" dirty="0" smtClean="0">
                    <a:solidFill>
                      <a:srgbClr val="29292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  <m:sup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tr-TR" sz="2100" i="1" smtClean="0">
                          <a:solidFill>
                            <a:srgbClr val="292929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b="0" i="1" smtClean="0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tr-TR" sz="2100" u="sng" dirty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tr-TR" sz="210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tr-TR" sz="2100" i="1" smtClean="0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100" b="0" i="1" smtClean="0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tr-TR" sz="2100" b="0" i="1" smtClean="0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tr-TR" sz="2100" b="0" i="1" smtClean="0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b="0" i="1" smtClean="0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borderBox>
                        <m:borderBoxPr>
                          <m:ctrlPr>
                            <a:rPr lang="tr-TR" sz="210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</m:ctrlPr>
                        </m:borderBoxPr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e>
                      </m:borderBox>
                    </m:oMath>
                  </m:oMathPara>
                </a14:m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r>
                  <a:rPr lang="tr-TR" sz="2100" dirty="0" smtClean="0">
                    <a:solidFill>
                      <a:srgbClr val="292929"/>
                    </a:solidFill>
                  </a:rPr>
                  <a:t>c</a:t>
                </a:r>
                <a:r>
                  <a:rPr lang="tr-TR" sz="2100" baseline="-25000" dirty="0" smtClean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are purely real (imaginary parts of c</a:t>
                </a:r>
                <a:r>
                  <a:rPr lang="tr-TR" sz="2100" baseline="-25000" dirty="0" smtClean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 are equal to 0). </a:t>
                </a:r>
                <a:endParaRPr lang="tr-TR" sz="2100" dirty="0" smtClean="0">
                  <a:solidFill>
                    <a:srgbClr val="292929"/>
                  </a:solidFill>
                </a:endParaRPr>
              </a:p>
              <a:p>
                <a:pPr marL="0" indent="0" algn="ctr" eaLnBrk="1" hangingPunct="1">
                  <a:buNone/>
                </a:pPr>
                <a:endParaRPr lang="tr-TR" sz="2100" dirty="0">
                  <a:solidFill>
                    <a:srgbClr val="292929"/>
                  </a:solidFill>
                </a:endParaRPr>
              </a:p>
              <a:p>
                <a:pPr marL="0" indent="0" algn="just" eaLnBrk="1" hangingPunct="1">
                  <a:buNone/>
                </a:pPr>
                <a:endParaRPr lang="tr-TR" sz="2100" dirty="0" smtClean="0">
                  <a:solidFill>
                    <a:srgbClr val="292929"/>
                  </a:solidFill>
                </a:endParaRPr>
              </a:p>
            </p:txBody>
          </p:sp>
        </mc:Choice>
        <mc:Fallback>
          <p:sp>
            <p:nvSpPr>
              <p:cNvPr id="5" name="Rectang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1676400"/>
                <a:ext cx="6400800" cy="4876800"/>
              </a:xfrm>
              <a:prstGeom prst="rect">
                <a:avLst/>
              </a:prstGeom>
              <a:blipFill rotWithShape="1">
                <a:blip r:embed="rId2"/>
                <a:stretch>
                  <a:fillRect l="-1143" t="-750" r="-1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6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3400" y="6611938"/>
            <a:ext cx="86106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</a:rPr>
              <a:t>Copyright 20</a:t>
            </a:r>
            <a:r>
              <a:rPr lang="tr-TR" sz="1000" dirty="0">
                <a:solidFill>
                  <a:schemeClr val="bg1"/>
                </a:solidFill>
              </a:rPr>
              <a:t>12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Instructor: Dr. Gülden Köktürk</a:t>
            </a:r>
            <a:r>
              <a:rPr lang="en-US" sz="1000" dirty="0">
                <a:solidFill>
                  <a:schemeClr val="bg1"/>
                </a:solidFill>
              </a:rPr>
              <a:t> | </a:t>
            </a:r>
            <a:r>
              <a:rPr lang="tr-TR" sz="1000" dirty="0">
                <a:solidFill>
                  <a:schemeClr val="bg1"/>
                </a:solidFill>
              </a:rPr>
              <a:t>EED1004-INTRODUCTION TO SIGNAL PROCESSING</a:t>
            </a:r>
            <a:endParaRPr lang="en-US" sz="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4"/>
              <p:cNvSpPr txBox="1">
                <a:spLocks noChangeArrowheads="1"/>
              </p:cNvSpPr>
              <p:nvPr/>
            </p:nvSpPr>
            <p:spPr bwMode="auto">
              <a:xfrm>
                <a:off x="1752600" y="1600200"/>
                <a:ext cx="6553200" cy="4191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9144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3716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8288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2860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algn="just" eaLnBrk="1" hangingPunct="1"/>
                <a:r>
                  <a:rPr lang="tr-TR" sz="2100" dirty="0" smtClean="0">
                    <a:solidFill>
                      <a:srgbClr val="FF0000"/>
                    </a:solidFill>
                  </a:rPr>
                  <a:t>Property 3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. </a:t>
                </a:r>
                <a:r>
                  <a:rPr lang="tr-TR" sz="2100" dirty="0">
                    <a:solidFill>
                      <a:srgbClr val="292929"/>
                    </a:solidFill>
                  </a:rPr>
                  <a:t>For a </a:t>
                </a:r>
                <a:r>
                  <a:rPr lang="tr-TR" sz="2100" u="sng" dirty="0">
                    <a:solidFill>
                      <a:srgbClr val="292929"/>
                    </a:solidFill>
                  </a:rPr>
                  <a:t>real-valued</a:t>
                </a:r>
                <a:r>
                  <a:rPr lang="tr-TR" sz="2100" dirty="0">
                    <a:solidFill>
                      <a:srgbClr val="292929"/>
                    </a:solidFill>
                  </a:rPr>
                  <a:t> </a:t>
                </a:r>
                <a:r>
                  <a:rPr lang="tr-TR" sz="2100" dirty="0">
                    <a:solidFill>
                      <a:srgbClr val="292929"/>
                    </a:solidFill>
                  </a:rPr>
                  <a:t>and 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odd-symmetric </a:t>
                </a:r>
                <a:r>
                  <a:rPr lang="tr-TR" sz="2100" dirty="0">
                    <a:solidFill>
                      <a:srgbClr val="292929"/>
                    </a:solidFill>
                  </a:rPr>
                  <a:t>periodic signal x(t), the Fourier series coefficients c</a:t>
                </a:r>
                <a:r>
                  <a:rPr lang="tr-TR" sz="2100" baseline="-25000" dirty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>
                    <a:solidFill>
                      <a:srgbClr val="292929"/>
                    </a:solidFill>
                  </a:rPr>
                  <a:t> are </a:t>
                </a:r>
                <a:r>
                  <a:rPr lang="tr-TR" sz="2100" u="sng" dirty="0">
                    <a:solidFill>
                      <a:srgbClr val="292929"/>
                    </a:solidFill>
                  </a:rPr>
                  <a:t>purely </a:t>
                </a:r>
                <a:r>
                  <a:rPr lang="tr-TR" sz="2100" u="sng" dirty="0" smtClean="0">
                    <a:solidFill>
                      <a:srgbClr val="292929"/>
                    </a:solidFill>
                  </a:rPr>
                  <a:t>imaginary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. </a:t>
                </a:r>
                <a:r>
                  <a:rPr lang="tr-TR" sz="2100" dirty="0">
                    <a:solidFill>
                      <a:srgbClr val="292929"/>
                    </a:solidFill>
                  </a:rPr>
                  <a:t>Mathematically expressed, if </a:t>
                </a:r>
                <a:r>
                  <a:rPr lang="tr-TR" sz="2100" dirty="0">
                    <a:solidFill>
                      <a:srgbClr val="292929"/>
                    </a:solidFill>
                  </a:rPr>
                  <a:t>x(t)=x*(t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)=-x</a:t>
                </a:r>
                <a:r>
                  <a:rPr lang="tr-TR" sz="2100" dirty="0">
                    <a:solidFill>
                      <a:srgbClr val="292929"/>
                    </a:solidFill>
                  </a:rPr>
                  <a:t>(-t), then</a:t>
                </a:r>
              </a:p>
              <a:p>
                <a:pPr eaLnBrk="1" hangingPunct="1"/>
                <a:r>
                  <a:rPr lang="tr-TR" sz="2100" dirty="0">
                    <a:solidFill>
                      <a:srgbClr val="29292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tr-TR" sz="2100" i="1">
                                    <a:solidFill>
                                      <a:srgbClr val="292929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tr-TR" sz="2100" i="1">
                                <a:solidFill>
                                  <a:srgbClr val="292929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  <m:sup>
                        <m:r>
                          <a:rPr lang="tr-TR" sz="2100" i="1">
                            <a:solidFill>
                              <a:srgbClr val="292929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tr-TR" sz="2100" dirty="0">
                  <a:solidFill>
                    <a:srgbClr val="292929"/>
                  </a:solidFill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tr-TR" sz="2100" u="sng" dirty="0">
                  <a:solidFill>
                    <a:srgbClr val="292929"/>
                  </a:solidFill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tr-TR" sz="2100" i="1">
                          <a:solidFill>
                            <a:srgbClr val="292929"/>
                          </a:solidFill>
                          <a:latin typeface="Cambria Math"/>
                          <a:ea typeface="Cambria Math"/>
                        </a:rPr>
                        <m:t>⟹</m:t>
                      </m:r>
                      <m:borderBox>
                        <m:borderBoxPr>
                          <m:ctrlPr>
                            <a:rPr lang="tr-TR" sz="2100" i="1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</m:ctrlPr>
                        </m:borderBoxPr>
                        <m:e>
                          <m:r>
                            <a:rPr lang="tr-TR" sz="2100" b="0" i="1" smtClean="0">
                              <a:solidFill>
                                <a:srgbClr val="292929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tr-TR" sz="2100" i="1">
                                          <a:solidFill>
                                            <a:srgbClr val="292929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100" i="1">
                                      <a:solidFill>
                                        <a:srgbClr val="292929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tr-TR" sz="2100" i="1">
                                  <a:solidFill>
                                    <a:srgbClr val="292929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e>
                      </m:borderBox>
                    </m:oMath>
                  </m:oMathPara>
                </a14:m>
                <a:endParaRPr lang="tr-TR" sz="2100" dirty="0">
                  <a:solidFill>
                    <a:srgbClr val="292929"/>
                  </a:solidFill>
                </a:endParaRPr>
              </a:p>
              <a:p>
                <a:pPr algn="just" eaLnBrk="1" hangingPunct="1"/>
                <a:r>
                  <a:rPr lang="tr-TR" sz="2100" dirty="0">
                    <a:solidFill>
                      <a:srgbClr val="292929"/>
                    </a:solidFill>
                  </a:rPr>
                  <a:t>c</a:t>
                </a:r>
                <a:r>
                  <a:rPr lang="tr-TR" sz="2100" baseline="-25000" dirty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>
                    <a:solidFill>
                      <a:srgbClr val="292929"/>
                    </a:solidFill>
                  </a:rPr>
                  <a:t> are purely </a:t>
                </a:r>
                <a:r>
                  <a:rPr lang="tr-TR" sz="2100" dirty="0" smtClean="0">
                    <a:solidFill>
                      <a:srgbClr val="292929"/>
                    </a:solidFill>
                  </a:rPr>
                  <a:t>imaginary </a:t>
                </a:r>
                <a:r>
                  <a:rPr lang="tr-TR" sz="2100" smtClean="0">
                    <a:solidFill>
                      <a:srgbClr val="292929"/>
                    </a:solidFill>
                  </a:rPr>
                  <a:t>(real parts </a:t>
                </a:r>
                <a:r>
                  <a:rPr lang="tr-TR" sz="2100" dirty="0">
                    <a:solidFill>
                      <a:srgbClr val="292929"/>
                    </a:solidFill>
                  </a:rPr>
                  <a:t>of c</a:t>
                </a:r>
                <a:r>
                  <a:rPr lang="tr-TR" sz="2100" baseline="-25000" dirty="0">
                    <a:solidFill>
                      <a:srgbClr val="292929"/>
                    </a:solidFill>
                  </a:rPr>
                  <a:t>k</a:t>
                </a:r>
                <a:r>
                  <a:rPr lang="tr-TR" sz="2100" dirty="0">
                    <a:solidFill>
                      <a:srgbClr val="292929"/>
                    </a:solidFill>
                  </a:rPr>
                  <a:t> are equal to 0). </a:t>
                </a:r>
              </a:p>
              <a:p>
                <a:pPr algn="just" eaLnBrk="1" hangingPunct="1"/>
                <a:endParaRPr lang="tr-TR" sz="2100" dirty="0" smtClean="0">
                  <a:solidFill>
                    <a:srgbClr val="292929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4" name="Rectang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1600200"/>
                <a:ext cx="6553200" cy="4191000"/>
              </a:xfrm>
              <a:prstGeom prst="rect">
                <a:avLst/>
              </a:prstGeom>
              <a:blipFill rotWithShape="1">
                <a:blip r:embed="rId2"/>
                <a:stretch>
                  <a:fillRect l="-1116" t="-873" r="-1116" b="-30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57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9202</TotalTime>
  <Words>621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Symmetry Properties of Fourier Series</vt:lpstr>
      <vt:lpstr>PowerPoint Presentation</vt:lpstr>
      <vt:lpstr>PowerPoint Presentation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Paper</dc:title>
  <dc:subject>Writing, English, Teaching</dc:subject>
  <dc:creator>Presentationfx.com</dc:creator>
  <cp:keywords>School, Pen, Paper, Writing, Spelling, Grammer</cp:keywords>
  <dc:description>Copyright 2008. Maynot be redistributed except by presentationfx.com. Will be enforced to the maximum extent under law.</dc:description>
  <cp:lastModifiedBy>.</cp:lastModifiedBy>
  <cp:revision>300</cp:revision>
  <dcterms:created xsi:type="dcterms:W3CDTF">2008-04-07T16:14:46Z</dcterms:created>
  <dcterms:modified xsi:type="dcterms:W3CDTF">2012-05-02T13:34:43Z</dcterms:modified>
  <cp:category>Writing, English, Teaching</cp:category>
</cp:coreProperties>
</file>